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16459200" cx="29260800"/>
  <p:notesSz cx="6858000" cy="9144000"/>
  <p:embeddedFontLst>
    <p:embeddedFont>
      <p:font typeface="Roboto"/>
      <p:regular r:id="rId61"/>
      <p:bold r:id="rId62"/>
      <p:italic r:id="rId63"/>
      <p:boldItalic r:id="rId64"/>
    </p:embeddedFont>
    <p:embeddedFont>
      <p:font typeface="Roboto Medium"/>
      <p:regular r:id="rId65"/>
      <p:bold r:id="rId66"/>
      <p:italic r:id="rId67"/>
      <p:boldItalic r:id="rId68"/>
    </p:embeddedFont>
    <p:embeddedFont>
      <p:font typeface="Roboto SemiBold"/>
      <p:regular r:id="rId69"/>
      <p:bold r:id="rId70"/>
      <p:italic r:id="rId71"/>
      <p:boldItalic r:id="rId72"/>
    </p:embeddedFont>
    <p:embeddedFont>
      <p:font typeface="Roboto Mono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184">
          <p15:clr>
            <a:srgbClr val="A4A3A4"/>
          </p15:clr>
        </p15:guide>
        <p15:guide id="2" pos="9216">
          <p15:clr>
            <a:srgbClr val="A4A3A4"/>
          </p15:clr>
        </p15:guide>
        <p15:guide id="3" orient="horz" pos="64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184" orient="horz"/>
        <p:guide pos="9216"/>
        <p:guide pos="648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RobotoMono-regular.fntdata"/><Relationship Id="rId72" Type="http://schemas.openxmlformats.org/officeDocument/2006/relationships/font" Target="fonts/RobotoSemiBold-boldItalic.fntdata"/><Relationship Id="rId31" Type="http://schemas.openxmlformats.org/officeDocument/2006/relationships/slide" Target="slides/slide26.xml"/><Relationship Id="rId75" Type="http://schemas.openxmlformats.org/officeDocument/2006/relationships/font" Target="fonts/RobotoMono-italic.fntdata"/><Relationship Id="rId30" Type="http://schemas.openxmlformats.org/officeDocument/2006/relationships/slide" Target="slides/slide25.xml"/><Relationship Id="rId74" Type="http://schemas.openxmlformats.org/officeDocument/2006/relationships/font" Target="fonts/RobotoMono-bold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76" Type="http://schemas.openxmlformats.org/officeDocument/2006/relationships/font" Target="fonts/RobotoMono-bold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RobotoSemiBold-italic.fntdata"/><Relationship Id="rId70" Type="http://schemas.openxmlformats.org/officeDocument/2006/relationships/font" Target="fonts/RobotoSemiBold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-bold.fntdata"/><Relationship Id="rId61" Type="http://schemas.openxmlformats.org/officeDocument/2006/relationships/font" Target="fonts/Roboto-regular.fntdata"/><Relationship Id="rId20" Type="http://schemas.openxmlformats.org/officeDocument/2006/relationships/slide" Target="slides/slide15.xml"/><Relationship Id="rId64" Type="http://schemas.openxmlformats.org/officeDocument/2006/relationships/font" Target="fonts/Roboto-boldItalic.fntdata"/><Relationship Id="rId63" Type="http://schemas.openxmlformats.org/officeDocument/2006/relationships/font" Target="fonts/Roboto-italic.fntdata"/><Relationship Id="rId22" Type="http://schemas.openxmlformats.org/officeDocument/2006/relationships/slide" Target="slides/slide17.xml"/><Relationship Id="rId66" Type="http://schemas.openxmlformats.org/officeDocument/2006/relationships/font" Target="fonts/RobotoMedium-bold.fntdata"/><Relationship Id="rId21" Type="http://schemas.openxmlformats.org/officeDocument/2006/relationships/slide" Target="slides/slide16.xml"/><Relationship Id="rId65" Type="http://schemas.openxmlformats.org/officeDocument/2006/relationships/font" Target="fonts/RobotoMedium-regular.fntdata"/><Relationship Id="rId24" Type="http://schemas.openxmlformats.org/officeDocument/2006/relationships/slide" Target="slides/slide19.xml"/><Relationship Id="rId68" Type="http://schemas.openxmlformats.org/officeDocument/2006/relationships/font" Target="fonts/RobotoMedium-boldItalic.fntdata"/><Relationship Id="rId23" Type="http://schemas.openxmlformats.org/officeDocument/2006/relationships/slide" Target="slides/slide18.xml"/><Relationship Id="rId67" Type="http://schemas.openxmlformats.org/officeDocument/2006/relationships/font" Target="fonts/RobotoMedium-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obotoSemiBold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e07bf1996f_3_15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e07bf1996f_3_15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59825b9db7_0_2242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g359825b9db7_0_2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9825b9db7_0_1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359825b9db7_0_1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9825b9db7_0_15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1" name="Google Shape;401;g359825b9db7_0_1585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59825b9db7_0_13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9" name="Google Shape;419;g359825b9db7_0_1301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9825b9db7_0_1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359825b9db7_0_1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59825b9db7_0_2251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g359825b9db7_0_2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9825b9db7_0_22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6" name="Google Shape;446;g359825b9db7_0_2277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9825b9db7_0_19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4" name="Google Shape;464;g359825b9db7_0_1936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59825b9db7_0_30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3" name="Google Shape;473;g359825b9db7_0_3099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59825b9db7_0_3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0" name="Google Shape;480;g359825b9db7_0_3111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07bf1996f_3_16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1e07bf1996f_3_16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1e07bf1996f_3_16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59825b9db7_0_19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8" name="Google Shape;488;g359825b9db7_0_1949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59825b9db7_0_35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5" name="Google Shape;495;g359825b9db7_0_3539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59825b9db7_0_35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2" name="Google Shape;502;g359825b9db7_0_3546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59825b9db7_0_3129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359825b9db7_0_3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0" name="Google Shape;510;g359825b9db7_0_31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59825b9db7_0_3441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359825b9db7_0_3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59825b9db7_0_34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2" name="Google Shape;532;g359825b9db7_0_3435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59825b9db7_0_3450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359825b9db7_0_3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59825b9db7_0_3456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359825b9db7_0_3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59825b9db7_0_3490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7" name="Google Shape;577;g359825b9db7_0_3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59825b9db7_0_3496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359825b9db7_0_3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9825b9db7_0_316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59825b9db7_0_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9" name="Google Shape;309;g359825b9db7_0_3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59825b9db7_0_3503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g359825b9db7_0_3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59825b9db7_0_3510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g359825b9db7_0_3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59825b9db7_0_3517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5" name="Google Shape;605;g359825b9db7_0_3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59825b9db7_0_3524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g359825b9db7_0_3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59825b9db7_0_1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359825b9db7_0_1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59825b9db7_0_27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6" name="Google Shape;626;g359825b9db7_0_2728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59825b9db7_0_2697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g359825b9db7_0_2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59825b9db7_0_2704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g359825b9db7_0_2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59825b9db7_0_2760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g359825b9db7_0_2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59825b9db7_0_2747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g359825b9db7_0_2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59825b9db7_0_9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359825b9db7_0_9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59825b9db7_0_2740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g359825b9db7_0_2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59825b9db7_0_2710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g359825b9db7_0_2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59825b9db7_0_27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g359825b9db7_0_27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g359825b9db7_0_27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359825b9db7_0_2767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9" name="Google Shape;699;g359825b9db7_0_2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9825b9db7_0_2722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g359825b9db7_0_2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9825b9db7_0_2773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4" name="Google Shape;714;g359825b9db7_0_2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59825b9db7_0_22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g359825b9db7_0_22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59825b9db7_0_23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8" name="Google Shape;728;g359825b9db7_0_2303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59825b9db7_0_23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6" name="Google Shape;756;g359825b9db7_0_2338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9825b9db7_0_23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4" name="Google Shape;764;g359825b9db7_0_2368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9825b9db7_0_627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359825b9db7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59825b9db7_0_23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2" name="Google Shape;772;g359825b9db7_0_2309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59825b9db7_0_23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0" name="Google Shape;780;g359825b9db7_0_2381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359825b9db7_0_23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0" name="Google Shape;790;g359825b9db7_0_2394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59825b9db7_0_2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7" name="Google Shape;797;g359825b9db7_0_2404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59825b9db7_0_24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5" name="Google Shape;805;g359825b9db7_0_2412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59825b9db7_0_24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g359825b9db7_0_24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9825b9db7_0_1919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g359825b9db7_0_1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9825b9db7_0_1249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359825b9db7_0_1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59825b9db7_0_19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2" name="Google Shape;372;g359825b9db7_0_1962:notes"/>
          <p:cNvSpPr/>
          <p:nvPr>
            <p:ph idx="2" type="sldImg"/>
          </p:nvPr>
        </p:nvSpPr>
        <p:spPr>
          <a:xfrm>
            <a:off x="685085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59825b9db7_0_1293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g359825b9db7_0_1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8.png"/><Relationship Id="rId3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bg>
      <p:bgPr>
        <a:solidFill>
          <a:schemeClr val="accent6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kite, laser, night sky&#10;&#10;Description automatically generated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9260801" cy="164729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687824" y="6193574"/>
            <a:ext cx="25885500" cy="22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None/>
              <a:defRPr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700"/>
              <a:buNone/>
              <a:defRPr sz="5700">
                <a:solidFill>
                  <a:srgbClr val="FFFFFF"/>
                </a:solidFill>
              </a:defRPr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>
                <a:solidFill>
                  <a:srgbClr val="FFFFFF"/>
                </a:solidFill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>
                <a:solidFill>
                  <a:srgbClr val="FFFFFF"/>
                </a:solidFill>
              </a:defRPr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>
                <a:solidFill>
                  <a:srgbClr val="FFFFFF"/>
                </a:solidFill>
              </a:defRPr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>
                <a:solidFill>
                  <a:srgbClr val="FFFFFF"/>
                </a:solidFill>
              </a:defRPr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>
                <a:solidFill>
                  <a:srgbClr val="FFFFFF"/>
                </a:solidFill>
              </a:defRPr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1687829" y="1808263"/>
            <a:ext cx="25885500" cy="4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00"/>
              <a:buFont typeface="Roboto Medium"/>
              <a:buNone/>
              <a:defRPr b="1" sz="17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2" type="subTitle"/>
          </p:nvPr>
        </p:nvSpPr>
        <p:spPr>
          <a:xfrm>
            <a:off x="1687802" y="914407"/>
            <a:ext cx="258855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b="1" sz="38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9" name="Google Shape;1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26148" y="13400402"/>
            <a:ext cx="8904073" cy="1808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pink" showMasterSp="0">
  <p:cSld name="Callout_pink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6"/>
            </a:gs>
          </a:gsLst>
          <a:lin ang="2700006" scaled="0"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1"/>
          <p:cNvSpPr txBox="1"/>
          <p:nvPr>
            <p:ph type="title"/>
          </p:nvPr>
        </p:nvSpPr>
        <p:spPr>
          <a:xfrm>
            <a:off x="1668775" y="10549894"/>
            <a:ext cx="25908000" cy="45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Roboto"/>
              <a:buNone/>
              <a:defRPr b="1" sz="1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purple" showMasterSp="0">
  <p:cSld name="Callout_purple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dk2"/>
            </a:gs>
          </a:gsLst>
          <a:lin ang="2700006" scaled="0"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2"/>
          <p:cNvSpPr txBox="1"/>
          <p:nvPr>
            <p:ph type="title"/>
          </p:nvPr>
        </p:nvSpPr>
        <p:spPr>
          <a:xfrm>
            <a:off x="1668775" y="10549894"/>
            <a:ext cx="25908000" cy="45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Roboto"/>
              <a:buNone/>
              <a:defRPr b="1" sz="1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85" name="Google Shape;85;p12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blue" showMasterSp="0">
  <p:cSld name="Callout_blue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3"/>
          <p:cNvSpPr txBox="1"/>
          <p:nvPr>
            <p:ph type="title"/>
          </p:nvPr>
        </p:nvSpPr>
        <p:spPr>
          <a:xfrm>
            <a:off x="1668775" y="10549894"/>
            <a:ext cx="25908000" cy="45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Roboto"/>
              <a:buNone/>
              <a:defRPr b="1" sz="1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green" showMasterSp="0">
  <p:cSld name="Callout_green">
    <p:bg>
      <p:bgPr>
        <a:gradFill>
          <a:gsLst>
            <a:gs pos="0">
              <a:schemeClr val="accent2"/>
            </a:gs>
            <a:gs pos="5000">
              <a:schemeClr val="accent2"/>
            </a:gs>
            <a:gs pos="100000">
              <a:schemeClr val="accent1"/>
            </a:gs>
          </a:gsLst>
          <a:lin ang="2700006" scaled="0"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4"/>
          <p:cNvSpPr txBox="1"/>
          <p:nvPr>
            <p:ph type="title"/>
          </p:nvPr>
        </p:nvSpPr>
        <p:spPr>
          <a:xfrm>
            <a:off x="1668775" y="10549894"/>
            <a:ext cx="25908000" cy="45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Roboto"/>
              <a:buNone/>
              <a:defRPr b="1" sz="1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red" showMasterSp="0">
  <p:cSld name="Callout_red">
    <p:bg>
      <p:bgPr>
        <a:gradFill>
          <a:gsLst>
            <a:gs pos="0">
              <a:schemeClr val="accent6"/>
            </a:gs>
            <a:gs pos="5000">
              <a:schemeClr val="accent6"/>
            </a:gs>
            <a:gs pos="100000">
              <a:schemeClr val="accent3"/>
            </a:gs>
          </a:gsLst>
          <a:lin ang="2700006" scaled="0"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1668775" y="10549894"/>
            <a:ext cx="25908000" cy="45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Roboto"/>
              <a:buNone/>
              <a:defRPr b="1" sz="1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_orange" showMasterSp="0">
  <p:cSld name="Callout_orange">
    <p:bg>
      <p:bgPr>
        <a:gradFill>
          <a:gsLst>
            <a:gs pos="0">
              <a:schemeClr val="accent3"/>
            </a:gs>
            <a:gs pos="5000">
              <a:schemeClr val="accent3"/>
            </a:gs>
            <a:gs pos="100000">
              <a:schemeClr val="accent5"/>
            </a:gs>
          </a:gsLst>
          <a:lin ang="2700006" scaled="0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>
            <a:off x="1668775" y="10549894"/>
            <a:ext cx="25908000" cy="45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Roboto"/>
              <a:buNone/>
              <a:defRPr b="1" sz="1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purple" showMasterSp="0">
  <p:cSld name="From_To_purpl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14630400" cy="164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14630400" y="0"/>
            <a:ext cx="14630412" cy="1645919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/>
          <p:nvPr/>
        </p:nvSpPr>
        <p:spPr>
          <a:xfrm>
            <a:off x="14630402" y="0"/>
            <a:ext cx="14630400" cy="164592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7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1645920" y="1873543"/>
            <a:ext cx="109956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None/>
              <a:defRPr b="1" sz="8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2" type="body"/>
          </p:nvPr>
        </p:nvSpPr>
        <p:spPr>
          <a:xfrm>
            <a:off x="1645918" y="1014338"/>
            <a:ext cx="109956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b="1" sz="38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3" type="body"/>
          </p:nvPr>
        </p:nvSpPr>
        <p:spPr>
          <a:xfrm>
            <a:off x="16603978" y="1873543"/>
            <a:ext cx="109188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None/>
              <a:defRPr b="1" sz="8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idx="4" type="body"/>
          </p:nvPr>
        </p:nvSpPr>
        <p:spPr>
          <a:xfrm>
            <a:off x="16603975" y="1014338"/>
            <a:ext cx="1091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b="1" sz="38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5" type="body"/>
          </p:nvPr>
        </p:nvSpPr>
        <p:spPr>
          <a:xfrm>
            <a:off x="1645920" y="58808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15" name="Google Shape;115;p17"/>
          <p:cNvSpPr txBox="1"/>
          <p:nvPr>
            <p:ph idx="6" type="body"/>
          </p:nvPr>
        </p:nvSpPr>
        <p:spPr>
          <a:xfrm>
            <a:off x="1645920" y="85097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16" name="Google Shape;116;p17"/>
          <p:cNvSpPr txBox="1"/>
          <p:nvPr>
            <p:ph idx="7" type="body"/>
          </p:nvPr>
        </p:nvSpPr>
        <p:spPr>
          <a:xfrm>
            <a:off x="1645920" y="111386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8" type="body"/>
          </p:nvPr>
        </p:nvSpPr>
        <p:spPr>
          <a:xfrm>
            <a:off x="16603980" y="58808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9" type="body"/>
          </p:nvPr>
        </p:nvSpPr>
        <p:spPr>
          <a:xfrm>
            <a:off x="16603980" y="85097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19" name="Google Shape;119;p17"/>
          <p:cNvSpPr txBox="1"/>
          <p:nvPr>
            <p:ph idx="13" type="body"/>
          </p:nvPr>
        </p:nvSpPr>
        <p:spPr>
          <a:xfrm>
            <a:off x="16603980" y="111386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idx="14" type="body"/>
          </p:nvPr>
        </p:nvSpPr>
        <p:spPr>
          <a:xfrm flipH="1" rot="10800000">
            <a:off x="1645397" y="81251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21" name="Google Shape;121;p17"/>
          <p:cNvSpPr txBox="1"/>
          <p:nvPr>
            <p:ph idx="15" type="body"/>
          </p:nvPr>
        </p:nvSpPr>
        <p:spPr>
          <a:xfrm flipH="1" rot="10800000">
            <a:off x="1645397" y="107540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16" type="body"/>
          </p:nvPr>
        </p:nvSpPr>
        <p:spPr>
          <a:xfrm flipH="1" rot="10800000">
            <a:off x="16603402" y="81251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23" name="Google Shape;123;p17"/>
          <p:cNvSpPr txBox="1"/>
          <p:nvPr>
            <p:ph idx="17" type="body"/>
          </p:nvPr>
        </p:nvSpPr>
        <p:spPr>
          <a:xfrm flipH="1" rot="10800000">
            <a:off x="16603402" y="107540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4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325" y="15553944"/>
            <a:ext cx="7260335" cy="61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white bg" showMasterSp="0">
  <p:cSld name="Title + Content_white bg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8" name="Google Shape;128;p18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8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indent="-5334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/>
            </a:lvl2pPr>
            <a:lvl3pPr indent="-51435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Char char="•"/>
              <a:defRPr sz="4500"/>
            </a:lvl3pPr>
            <a:lvl4pPr indent="-4699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/>
            </a:lvl4pPr>
            <a:lvl5pPr indent="-4572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30" name="Google Shape;13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325" y="15553944"/>
            <a:ext cx="7260335" cy="61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purple" showMasterSp="0">
  <p:cSld name="Title + Content_purple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dk2"/>
            </a:gs>
          </a:gsLst>
          <a:lin ang="2700006" scaled="0"/>
        </a:gra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indent="-5334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  <a:defRPr sz="4800">
                <a:solidFill>
                  <a:schemeClr val="lt1"/>
                </a:solidFill>
              </a:defRPr>
            </a:lvl2pPr>
            <a:lvl3pPr indent="-51435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Char char="•"/>
              <a:defRPr sz="4500">
                <a:solidFill>
                  <a:schemeClr val="lt1"/>
                </a:solidFill>
              </a:defRPr>
            </a:lvl3pPr>
            <a:lvl4pPr indent="-4699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Char char="•"/>
              <a:defRPr sz="3800">
                <a:solidFill>
                  <a:schemeClr val="lt1"/>
                </a:solidFill>
              </a:defRPr>
            </a:lvl4pPr>
            <a:lvl5pPr indent="-4572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>
                <a:solidFill>
                  <a:schemeClr val="lt1"/>
                </a:solidFill>
              </a:defRPr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1">
  <p:cSld name="Divider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5" y="4275"/>
            <a:ext cx="29260800" cy="164592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100"/>
              <a:buFont typeface="Roboto"/>
              <a:buNone/>
              <a:defRPr sz="16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lvl="2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lvl="3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lvl="4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lvl="5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gradient bg">
  <p:cSld name="Title + Content_gradient bg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indent="-5334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/>
            </a:lvl2pPr>
            <a:lvl3pPr indent="-51435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Char char="•"/>
              <a:defRPr sz="4500"/>
            </a:lvl3pPr>
            <a:lvl4pPr indent="-4699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/>
            </a:lvl4pPr>
            <a:lvl5pPr indent="-4572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pink" showMasterSp="0">
  <p:cSld name="Title + Content_pink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6"/>
            </a:gs>
          </a:gsLst>
          <a:lin ang="2700006" scaled="0"/>
        </a:gra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indent="-5334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  <a:defRPr sz="4800">
                <a:solidFill>
                  <a:schemeClr val="lt1"/>
                </a:solidFill>
              </a:defRPr>
            </a:lvl2pPr>
            <a:lvl3pPr indent="-51435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Char char="•"/>
              <a:defRPr sz="4500">
                <a:solidFill>
                  <a:schemeClr val="lt1"/>
                </a:solidFill>
              </a:defRPr>
            </a:lvl3pPr>
            <a:lvl4pPr indent="-4699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Char char="•"/>
              <a:defRPr sz="3800">
                <a:solidFill>
                  <a:schemeClr val="lt1"/>
                </a:solidFill>
              </a:defRPr>
            </a:lvl4pPr>
            <a:lvl5pPr indent="-4572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>
                <a:solidFill>
                  <a:schemeClr val="lt1"/>
                </a:solidFill>
              </a:defRPr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blue" showMasterSp="0">
  <p:cSld name="Title + Content_blue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50" name="Google Shape;150;p22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indent="-5334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  <a:defRPr sz="4800">
                <a:solidFill>
                  <a:schemeClr val="lt1"/>
                </a:solidFill>
              </a:defRPr>
            </a:lvl2pPr>
            <a:lvl3pPr indent="-51435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Char char="•"/>
              <a:defRPr sz="4500">
                <a:solidFill>
                  <a:schemeClr val="lt1"/>
                </a:solidFill>
              </a:defRPr>
            </a:lvl3pPr>
            <a:lvl4pPr indent="-4699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Char char="•"/>
              <a:defRPr sz="3800">
                <a:solidFill>
                  <a:schemeClr val="lt1"/>
                </a:solidFill>
              </a:defRPr>
            </a:lvl4pPr>
            <a:lvl5pPr indent="-4572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>
                <a:solidFill>
                  <a:schemeClr val="lt1"/>
                </a:solidFill>
              </a:defRPr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green" showMasterSp="0">
  <p:cSld name="Title + Content_green">
    <p:bg>
      <p:bgPr>
        <a:gradFill>
          <a:gsLst>
            <a:gs pos="0">
              <a:schemeClr val="accent2"/>
            </a:gs>
            <a:gs pos="5000">
              <a:schemeClr val="accent2"/>
            </a:gs>
            <a:gs pos="100000">
              <a:schemeClr val="accent1"/>
            </a:gs>
          </a:gsLst>
          <a:lin ang="2700006" scaled="0"/>
        </a:gra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pic>
        <p:nvPicPr>
          <p:cNvPr id="156" name="Google Shape;156;p23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indent="-5334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  <a:defRPr sz="4800">
                <a:solidFill>
                  <a:schemeClr val="lt1"/>
                </a:solidFill>
              </a:defRPr>
            </a:lvl2pPr>
            <a:lvl3pPr indent="-51435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Char char="•"/>
              <a:defRPr sz="4500">
                <a:solidFill>
                  <a:schemeClr val="lt1"/>
                </a:solidFill>
              </a:defRPr>
            </a:lvl3pPr>
            <a:lvl4pPr indent="-4699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Char char="•"/>
              <a:defRPr sz="3800">
                <a:solidFill>
                  <a:schemeClr val="lt1"/>
                </a:solidFill>
              </a:defRPr>
            </a:lvl4pPr>
            <a:lvl5pPr indent="-4572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>
                <a:solidFill>
                  <a:schemeClr val="lt1"/>
                </a:solidFill>
              </a:defRPr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red" showMasterSp="0">
  <p:cSld name="Title + Content_red">
    <p:bg>
      <p:bgPr>
        <a:gradFill>
          <a:gsLst>
            <a:gs pos="0">
              <a:schemeClr val="accent6"/>
            </a:gs>
            <a:gs pos="5000">
              <a:schemeClr val="accent6"/>
            </a:gs>
            <a:gs pos="100000">
              <a:schemeClr val="accent3"/>
            </a:gs>
          </a:gsLst>
          <a:lin ang="2700006" scaled="0"/>
        </a:gra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indent="-5334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  <a:defRPr sz="4800">
                <a:solidFill>
                  <a:schemeClr val="lt1"/>
                </a:solidFill>
              </a:defRPr>
            </a:lvl2pPr>
            <a:lvl3pPr indent="-51435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Char char="•"/>
              <a:defRPr sz="4500">
                <a:solidFill>
                  <a:schemeClr val="lt1"/>
                </a:solidFill>
              </a:defRPr>
            </a:lvl3pPr>
            <a:lvl4pPr indent="-4699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Char char="•"/>
              <a:defRPr sz="3800">
                <a:solidFill>
                  <a:schemeClr val="lt1"/>
                </a:solidFill>
              </a:defRPr>
            </a:lvl4pPr>
            <a:lvl5pPr indent="-4572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>
                <a:solidFill>
                  <a:schemeClr val="lt1"/>
                </a:solidFill>
              </a:defRPr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_orange" showMasterSp="0">
  <p:cSld name="Title + Content_orange">
    <p:bg>
      <p:bgPr>
        <a:gradFill>
          <a:gsLst>
            <a:gs pos="0">
              <a:schemeClr val="accent3"/>
            </a:gs>
            <a:gs pos="5000">
              <a:schemeClr val="accent3"/>
            </a:gs>
            <a:gs pos="100000">
              <a:schemeClr val="accent5"/>
            </a:gs>
          </a:gsLst>
          <a:lin ang="2700006" scaled="0"/>
        </a:gra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25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indent="-5334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  <a:defRPr sz="4800">
                <a:solidFill>
                  <a:schemeClr val="lt1"/>
                </a:solidFill>
              </a:defRPr>
            </a:lvl2pPr>
            <a:lvl3pPr indent="-51435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Char char="•"/>
              <a:defRPr sz="4500">
                <a:solidFill>
                  <a:schemeClr val="lt1"/>
                </a:solidFill>
              </a:defRPr>
            </a:lvl3pPr>
            <a:lvl4pPr indent="-4699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Char char="•"/>
              <a:defRPr sz="3800">
                <a:solidFill>
                  <a:schemeClr val="lt1"/>
                </a:solidFill>
              </a:defRPr>
            </a:lvl4pPr>
            <a:lvl5pPr indent="-4572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>
                <a:solidFill>
                  <a:schemeClr val="lt1"/>
                </a:solidFill>
              </a:defRPr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pink" showMasterSp="0">
  <p:cSld name="From_To_pink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14630400" cy="164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14630400" y="0"/>
            <a:ext cx="14630412" cy="1645919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/>
          <p:nvPr/>
        </p:nvSpPr>
        <p:spPr>
          <a:xfrm>
            <a:off x="14630402" y="0"/>
            <a:ext cx="14630400" cy="164592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26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6"/>
          <p:cNvSpPr txBox="1"/>
          <p:nvPr>
            <p:ph idx="1" type="body"/>
          </p:nvPr>
        </p:nvSpPr>
        <p:spPr>
          <a:xfrm>
            <a:off x="1645920" y="1873543"/>
            <a:ext cx="109956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None/>
              <a:defRPr b="1" sz="8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78" name="Google Shape;178;p26"/>
          <p:cNvSpPr txBox="1"/>
          <p:nvPr>
            <p:ph idx="2" type="body"/>
          </p:nvPr>
        </p:nvSpPr>
        <p:spPr>
          <a:xfrm>
            <a:off x="1645918" y="1014338"/>
            <a:ext cx="109956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b="1" sz="38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79" name="Google Shape;179;p26"/>
          <p:cNvSpPr txBox="1"/>
          <p:nvPr>
            <p:ph idx="3" type="body"/>
          </p:nvPr>
        </p:nvSpPr>
        <p:spPr>
          <a:xfrm>
            <a:off x="16603978" y="1873543"/>
            <a:ext cx="109188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None/>
              <a:defRPr b="1" sz="8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4" type="body"/>
          </p:nvPr>
        </p:nvSpPr>
        <p:spPr>
          <a:xfrm>
            <a:off x="16603975" y="1014338"/>
            <a:ext cx="1091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b="1" sz="38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1" name="Google Shape;181;p26"/>
          <p:cNvSpPr txBox="1"/>
          <p:nvPr>
            <p:ph idx="5" type="body"/>
          </p:nvPr>
        </p:nvSpPr>
        <p:spPr>
          <a:xfrm>
            <a:off x="1645920" y="58808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2" name="Google Shape;182;p26"/>
          <p:cNvSpPr txBox="1"/>
          <p:nvPr>
            <p:ph idx="6" type="body"/>
          </p:nvPr>
        </p:nvSpPr>
        <p:spPr>
          <a:xfrm>
            <a:off x="1645920" y="85097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3" name="Google Shape;183;p26"/>
          <p:cNvSpPr txBox="1"/>
          <p:nvPr>
            <p:ph idx="7" type="body"/>
          </p:nvPr>
        </p:nvSpPr>
        <p:spPr>
          <a:xfrm>
            <a:off x="1645920" y="111386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4" name="Google Shape;184;p26"/>
          <p:cNvSpPr txBox="1"/>
          <p:nvPr>
            <p:ph idx="8" type="body"/>
          </p:nvPr>
        </p:nvSpPr>
        <p:spPr>
          <a:xfrm>
            <a:off x="16603980" y="58808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5" name="Google Shape;185;p26"/>
          <p:cNvSpPr txBox="1"/>
          <p:nvPr>
            <p:ph idx="9" type="body"/>
          </p:nvPr>
        </p:nvSpPr>
        <p:spPr>
          <a:xfrm>
            <a:off x="16603980" y="85097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6" name="Google Shape;186;p26"/>
          <p:cNvSpPr txBox="1"/>
          <p:nvPr>
            <p:ph idx="13" type="body"/>
          </p:nvPr>
        </p:nvSpPr>
        <p:spPr>
          <a:xfrm>
            <a:off x="16603980" y="111386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7" name="Google Shape;187;p26"/>
          <p:cNvSpPr txBox="1"/>
          <p:nvPr>
            <p:ph idx="14" type="body"/>
          </p:nvPr>
        </p:nvSpPr>
        <p:spPr>
          <a:xfrm flipH="1" rot="10800000">
            <a:off x="1645397" y="81251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8" name="Google Shape;188;p26"/>
          <p:cNvSpPr txBox="1"/>
          <p:nvPr>
            <p:ph idx="15" type="body"/>
          </p:nvPr>
        </p:nvSpPr>
        <p:spPr>
          <a:xfrm flipH="1" rot="10800000">
            <a:off x="1645397" y="107540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89" name="Google Shape;189;p26"/>
          <p:cNvSpPr txBox="1"/>
          <p:nvPr>
            <p:ph idx="16" type="body"/>
          </p:nvPr>
        </p:nvSpPr>
        <p:spPr>
          <a:xfrm flipH="1" rot="10800000">
            <a:off x="16603402" y="81251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90" name="Google Shape;190;p26"/>
          <p:cNvSpPr txBox="1"/>
          <p:nvPr>
            <p:ph idx="17" type="body"/>
          </p:nvPr>
        </p:nvSpPr>
        <p:spPr>
          <a:xfrm flipH="1" rot="10800000">
            <a:off x="16603402" y="107540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4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325" y="15553944"/>
            <a:ext cx="7260335" cy="61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blue" showMasterSp="0">
  <p:cSld name="From_To_blue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7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14630400" cy="164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14630400" y="0"/>
            <a:ext cx="14630412" cy="1645919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/>
          <p:nvPr/>
        </p:nvSpPr>
        <p:spPr>
          <a:xfrm>
            <a:off x="14630402" y="0"/>
            <a:ext cx="14630400" cy="164592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7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27"/>
          <p:cNvSpPr txBox="1"/>
          <p:nvPr>
            <p:ph idx="1" type="body"/>
          </p:nvPr>
        </p:nvSpPr>
        <p:spPr>
          <a:xfrm>
            <a:off x="1645920" y="1873543"/>
            <a:ext cx="109956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None/>
              <a:defRPr b="1" sz="8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199" name="Google Shape;199;p27"/>
          <p:cNvSpPr txBox="1"/>
          <p:nvPr>
            <p:ph idx="2" type="body"/>
          </p:nvPr>
        </p:nvSpPr>
        <p:spPr>
          <a:xfrm>
            <a:off x="1645918" y="1014338"/>
            <a:ext cx="109956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b="1" sz="38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0" name="Google Shape;200;p27"/>
          <p:cNvSpPr txBox="1"/>
          <p:nvPr>
            <p:ph idx="3" type="body"/>
          </p:nvPr>
        </p:nvSpPr>
        <p:spPr>
          <a:xfrm>
            <a:off x="16603978" y="1873543"/>
            <a:ext cx="109188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None/>
              <a:defRPr b="1" sz="8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1" name="Google Shape;201;p27"/>
          <p:cNvSpPr txBox="1"/>
          <p:nvPr>
            <p:ph idx="4" type="body"/>
          </p:nvPr>
        </p:nvSpPr>
        <p:spPr>
          <a:xfrm>
            <a:off x="16603975" y="1014338"/>
            <a:ext cx="1091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b="1" sz="38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2" name="Google Shape;202;p27"/>
          <p:cNvSpPr txBox="1"/>
          <p:nvPr>
            <p:ph idx="5" type="body"/>
          </p:nvPr>
        </p:nvSpPr>
        <p:spPr>
          <a:xfrm>
            <a:off x="1645920" y="58808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3" name="Google Shape;203;p27"/>
          <p:cNvSpPr txBox="1"/>
          <p:nvPr>
            <p:ph idx="6" type="body"/>
          </p:nvPr>
        </p:nvSpPr>
        <p:spPr>
          <a:xfrm>
            <a:off x="1645920" y="85097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4" name="Google Shape;204;p27"/>
          <p:cNvSpPr txBox="1"/>
          <p:nvPr>
            <p:ph idx="7" type="body"/>
          </p:nvPr>
        </p:nvSpPr>
        <p:spPr>
          <a:xfrm>
            <a:off x="1645920" y="111386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5" name="Google Shape;205;p27"/>
          <p:cNvSpPr txBox="1"/>
          <p:nvPr>
            <p:ph idx="8" type="body"/>
          </p:nvPr>
        </p:nvSpPr>
        <p:spPr>
          <a:xfrm>
            <a:off x="16603980" y="58808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6" name="Google Shape;206;p27"/>
          <p:cNvSpPr txBox="1"/>
          <p:nvPr>
            <p:ph idx="9" type="body"/>
          </p:nvPr>
        </p:nvSpPr>
        <p:spPr>
          <a:xfrm>
            <a:off x="16603980" y="85097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7" name="Google Shape;207;p27"/>
          <p:cNvSpPr txBox="1"/>
          <p:nvPr>
            <p:ph idx="13" type="body"/>
          </p:nvPr>
        </p:nvSpPr>
        <p:spPr>
          <a:xfrm>
            <a:off x="16603980" y="111386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8" name="Google Shape;208;p27"/>
          <p:cNvSpPr txBox="1"/>
          <p:nvPr>
            <p:ph idx="14" type="body"/>
          </p:nvPr>
        </p:nvSpPr>
        <p:spPr>
          <a:xfrm flipH="1" rot="10800000">
            <a:off x="1645397" y="81251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09" name="Google Shape;209;p27"/>
          <p:cNvSpPr txBox="1"/>
          <p:nvPr>
            <p:ph idx="15" type="body"/>
          </p:nvPr>
        </p:nvSpPr>
        <p:spPr>
          <a:xfrm flipH="1" rot="10800000">
            <a:off x="1645397" y="107540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10" name="Google Shape;210;p27"/>
          <p:cNvSpPr txBox="1"/>
          <p:nvPr>
            <p:ph idx="16" type="body"/>
          </p:nvPr>
        </p:nvSpPr>
        <p:spPr>
          <a:xfrm flipH="1" rot="10800000">
            <a:off x="16603402" y="81251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11" name="Google Shape;211;p27"/>
          <p:cNvSpPr txBox="1"/>
          <p:nvPr>
            <p:ph idx="17" type="body"/>
          </p:nvPr>
        </p:nvSpPr>
        <p:spPr>
          <a:xfrm flipH="1" rot="10800000">
            <a:off x="16603402" y="107540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212" name="Google Shape;212;p27"/>
          <p:cNvPicPr preferRelativeResize="0"/>
          <p:nvPr/>
        </p:nvPicPr>
        <p:blipFill rotWithShape="1">
          <a:blip r:embed="rId4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325" y="15553944"/>
            <a:ext cx="7260335" cy="61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green" showMasterSp="0">
  <p:cSld name="From_To_green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8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14630400" cy="164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14630400" y="0"/>
            <a:ext cx="14630412" cy="1645919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/>
          <p:nvPr/>
        </p:nvSpPr>
        <p:spPr>
          <a:xfrm>
            <a:off x="14630402" y="0"/>
            <a:ext cx="14630400" cy="16459200"/>
          </a:xfrm>
          <a:prstGeom prst="rect">
            <a:avLst/>
          </a:prstGeom>
          <a:gradFill>
            <a:gsLst>
              <a:gs pos="0">
                <a:schemeClr val="accent2"/>
              </a:gs>
              <a:gs pos="5000">
                <a:schemeClr val="accent2"/>
              </a:gs>
              <a:gs pos="100000">
                <a:schemeClr val="accent1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28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28"/>
          <p:cNvSpPr txBox="1"/>
          <p:nvPr>
            <p:ph idx="1" type="body"/>
          </p:nvPr>
        </p:nvSpPr>
        <p:spPr>
          <a:xfrm>
            <a:off x="1645920" y="1873543"/>
            <a:ext cx="109956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None/>
              <a:defRPr b="1" sz="8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0" name="Google Shape;220;p28"/>
          <p:cNvSpPr txBox="1"/>
          <p:nvPr>
            <p:ph idx="2" type="body"/>
          </p:nvPr>
        </p:nvSpPr>
        <p:spPr>
          <a:xfrm>
            <a:off x="1645918" y="1014338"/>
            <a:ext cx="109956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b="1" sz="38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1" name="Google Shape;221;p28"/>
          <p:cNvSpPr txBox="1"/>
          <p:nvPr>
            <p:ph idx="3" type="body"/>
          </p:nvPr>
        </p:nvSpPr>
        <p:spPr>
          <a:xfrm>
            <a:off x="16603978" y="1873543"/>
            <a:ext cx="109188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None/>
              <a:defRPr b="1" sz="8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2" name="Google Shape;222;p28"/>
          <p:cNvSpPr txBox="1"/>
          <p:nvPr>
            <p:ph idx="4" type="body"/>
          </p:nvPr>
        </p:nvSpPr>
        <p:spPr>
          <a:xfrm>
            <a:off x="16603975" y="1014338"/>
            <a:ext cx="1091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b="1" sz="38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3" name="Google Shape;223;p28"/>
          <p:cNvSpPr txBox="1"/>
          <p:nvPr>
            <p:ph idx="5" type="body"/>
          </p:nvPr>
        </p:nvSpPr>
        <p:spPr>
          <a:xfrm>
            <a:off x="1645920" y="58808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4" name="Google Shape;224;p28"/>
          <p:cNvSpPr txBox="1"/>
          <p:nvPr>
            <p:ph idx="6" type="body"/>
          </p:nvPr>
        </p:nvSpPr>
        <p:spPr>
          <a:xfrm>
            <a:off x="1645920" y="85097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5" name="Google Shape;225;p28"/>
          <p:cNvSpPr txBox="1"/>
          <p:nvPr>
            <p:ph idx="7" type="body"/>
          </p:nvPr>
        </p:nvSpPr>
        <p:spPr>
          <a:xfrm>
            <a:off x="1645920" y="111386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6" name="Google Shape;226;p28"/>
          <p:cNvSpPr txBox="1"/>
          <p:nvPr>
            <p:ph idx="8" type="body"/>
          </p:nvPr>
        </p:nvSpPr>
        <p:spPr>
          <a:xfrm>
            <a:off x="16603980" y="58808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7" name="Google Shape;227;p28"/>
          <p:cNvSpPr txBox="1"/>
          <p:nvPr>
            <p:ph idx="9" type="body"/>
          </p:nvPr>
        </p:nvSpPr>
        <p:spPr>
          <a:xfrm>
            <a:off x="16603980" y="85097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8" name="Google Shape;228;p28"/>
          <p:cNvSpPr txBox="1"/>
          <p:nvPr>
            <p:ph idx="13" type="body"/>
          </p:nvPr>
        </p:nvSpPr>
        <p:spPr>
          <a:xfrm>
            <a:off x="16603980" y="111386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29" name="Google Shape;229;p28"/>
          <p:cNvSpPr txBox="1"/>
          <p:nvPr>
            <p:ph idx="14" type="body"/>
          </p:nvPr>
        </p:nvSpPr>
        <p:spPr>
          <a:xfrm flipH="1" rot="10800000">
            <a:off x="1645397" y="81251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30" name="Google Shape;230;p28"/>
          <p:cNvSpPr txBox="1"/>
          <p:nvPr>
            <p:ph idx="15" type="body"/>
          </p:nvPr>
        </p:nvSpPr>
        <p:spPr>
          <a:xfrm flipH="1" rot="10800000">
            <a:off x="1645397" y="107540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31" name="Google Shape;231;p28"/>
          <p:cNvSpPr txBox="1"/>
          <p:nvPr>
            <p:ph idx="16" type="body"/>
          </p:nvPr>
        </p:nvSpPr>
        <p:spPr>
          <a:xfrm flipH="1" rot="10800000">
            <a:off x="16603402" y="81251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32" name="Google Shape;232;p28"/>
          <p:cNvSpPr txBox="1"/>
          <p:nvPr>
            <p:ph idx="17" type="body"/>
          </p:nvPr>
        </p:nvSpPr>
        <p:spPr>
          <a:xfrm flipH="1" rot="10800000">
            <a:off x="16603402" y="107540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233" name="Google Shape;233;p28"/>
          <p:cNvPicPr preferRelativeResize="0"/>
          <p:nvPr/>
        </p:nvPicPr>
        <p:blipFill rotWithShape="1">
          <a:blip r:embed="rId4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325" y="15553944"/>
            <a:ext cx="7260335" cy="61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red" showMasterSp="0">
  <p:cSld name="From_To_red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9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14630400" cy="164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14630400" y="0"/>
            <a:ext cx="14630412" cy="1645919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9"/>
          <p:cNvSpPr/>
          <p:nvPr/>
        </p:nvSpPr>
        <p:spPr>
          <a:xfrm>
            <a:off x="14630402" y="0"/>
            <a:ext cx="14630400" cy="16459200"/>
          </a:xfrm>
          <a:prstGeom prst="rect">
            <a:avLst/>
          </a:prstGeom>
          <a:gradFill>
            <a:gsLst>
              <a:gs pos="0">
                <a:schemeClr val="accent6"/>
              </a:gs>
              <a:gs pos="5000">
                <a:schemeClr val="accent6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29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0" name="Google Shape;240;p29"/>
          <p:cNvSpPr txBox="1"/>
          <p:nvPr>
            <p:ph idx="1" type="body"/>
          </p:nvPr>
        </p:nvSpPr>
        <p:spPr>
          <a:xfrm>
            <a:off x="1645920" y="1873543"/>
            <a:ext cx="109956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None/>
              <a:defRPr b="1" sz="8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41" name="Google Shape;241;p29"/>
          <p:cNvSpPr txBox="1"/>
          <p:nvPr>
            <p:ph idx="2" type="body"/>
          </p:nvPr>
        </p:nvSpPr>
        <p:spPr>
          <a:xfrm>
            <a:off x="1645918" y="1014338"/>
            <a:ext cx="109956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b="1" sz="38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42" name="Google Shape;242;p29"/>
          <p:cNvSpPr txBox="1"/>
          <p:nvPr>
            <p:ph idx="3" type="body"/>
          </p:nvPr>
        </p:nvSpPr>
        <p:spPr>
          <a:xfrm>
            <a:off x="16603978" y="1873543"/>
            <a:ext cx="109188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None/>
              <a:defRPr b="1" sz="8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43" name="Google Shape;243;p29"/>
          <p:cNvSpPr txBox="1"/>
          <p:nvPr>
            <p:ph idx="4" type="body"/>
          </p:nvPr>
        </p:nvSpPr>
        <p:spPr>
          <a:xfrm>
            <a:off x="16603975" y="1014338"/>
            <a:ext cx="1091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b="1" sz="38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44" name="Google Shape;244;p29"/>
          <p:cNvSpPr txBox="1"/>
          <p:nvPr>
            <p:ph idx="5" type="body"/>
          </p:nvPr>
        </p:nvSpPr>
        <p:spPr>
          <a:xfrm>
            <a:off x="1645920" y="58808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45" name="Google Shape;245;p29"/>
          <p:cNvSpPr txBox="1"/>
          <p:nvPr>
            <p:ph idx="6" type="body"/>
          </p:nvPr>
        </p:nvSpPr>
        <p:spPr>
          <a:xfrm>
            <a:off x="1645920" y="85097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46" name="Google Shape;246;p29"/>
          <p:cNvSpPr txBox="1"/>
          <p:nvPr>
            <p:ph idx="7" type="body"/>
          </p:nvPr>
        </p:nvSpPr>
        <p:spPr>
          <a:xfrm>
            <a:off x="1645920" y="111386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47" name="Google Shape;247;p29"/>
          <p:cNvSpPr txBox="1"/>
          <p:nvPr>
            <p:ph idx="8" type="body"/>
          </p:nvPr>
        </p:nvSpPr>
        <p:spPr>
          <a:xfrm>
            <a:off x="16603980" y="58808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48" name="Google Shape;248;p29"/>
          <p:cNvSpPr txBox="1"/>
          <p:nvPr>
            <p:ph idx="9" type="body"/>
          </p:nvPr>
        </p:nvSpPr>
        <p:spPr>
          <a:xfrm>
            <a:off x="16603980" y="85097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49" name="Google Shape;249;p29"/>
          <p:cNvSpPr txBox="1"/>
          <p:nvPr>
            <p:ph idx="13" type="body"/>
          </p:nvPr>
        </p:nvSpPr>
        <p:spPr>
          <a:xfrm>
            <a:off x="16603980" y="111386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50" name="Google Shape;250;p29"/>
          <p:cNvSpPr txBox="1"/>
          <p:nvPr>
            <p:ph idx="14" type="body"/>
          </p:nvPr>
        </p:nvSpPr>
        <p:spPr>
          <a:xfrm flipH="1" rot="10800000">
            <a:off x="1645397" y="81251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51" name="Google Shape;251;p29"/>
          <p:cNvSpPr txBox="1"/>
          <p:nvPr>
            <p:ph idx="15" type="body"/>
          </p:nvPr>
        </p:nvSpPr>
        <p:spPr>
          <a:xfrm flipH="1" rot="10800000">
            <a:off x="1645397" y="107540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52" name="Google Shape;252;p29"/>
          <p:cNvSpPr txBox="1"/>
          <p:nvPr>
            <p:ph idx="16" type="body"/>
          </p:nvPr>
        </p:nvSpPr>
        <p:spPr>
          <a:xfrm flipH="1" rot="10800000">
            <a:off x="16603402" y="81251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53" name="Google Shape;253;p29"/>
          <p:cNvSpPr txBox="1"/>
          <p:nvPr>
            <p:ph idx="17" type="body"/>
          </p:nvPr>
        </p:nvSpPr>
        <p:spPr>
          <a:xfrm flipH="1" rot="10800000">
            <a:off x="16603402" y="107540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254" name="Google Shape;254;p29"/>
          <p:cNvPicPr preferRelativeResize="0"/>
          <p:nvPr/>
        </p:nvPicPr>
        <p:blipFill rotWithShape="1">
          <a:blip r:embed="rId4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325" y="15553944"/>
            <a:ext cx="7260335" cy="61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m_To_orange" showMasterSp="0">
  <p:cSld name="From_To_orange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0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14630400" cy="164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b="4130" l="12633" r="46637" t="14410"/>
          <a:stretch/>
        </p:blipFill>
        <p:spPr>
          <a:xfrm>
            <a:off x="14630400" y="0"/>
            <a:ext cx="14630412" cy="1645919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0"/>
          <p:cNvSpPr/>
          <p:nvPr/>
        </p:nvSpPr>
        <p:spPr>
          <a:xfrm>
            <a:off x="14630402" y="0"/>
            <a:ext cx="14630400" cy="16459200"/>
          </a:xfrm>
          <a:prstGeom prst="rect">
            <a:avLst/>
          </a:prstGeom>
          <a:gradFill>
            <a:gsLst>
              <a:gs pos="0">
                <a:schemeClr val="accent3"/>
              </a:gs>
              <a:gs pos="5000">
                <a:schemeClr val="accent3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0" name="Google Shape;260;p30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l">
              <a:spcBef>
                <a:spcPts val="0"/>
              </a:spcBef>
              <a:buNone/>
              <a:defRPr b="0" i="0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30"/>
          <p:cNvSpPr txBox="1"/>
          <p:nvPr>
            <p:ph idx="1" type="body"/>
          </p:nvPr>
        </p:nvSpPr>
        <p:spPr>
          <a:xfrm>
            <a:off x="1645920" y="1873543"/>
            <a:ext cx="109956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None/>
              <a:defRPr b="1" sz="8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62" name="Google Shape;262;p30"/>
          <p:cNvSpPr txBox="1"/>
          <p:nvPr>
            <p:ph idx="2" type="body"/>
          </p:nvPr>
        </p:nvSpPr>
        <p:spPr>
          <a:xfrm>
            <a:off x="1645918" y="1014338"/>
            <a:ext cx="109956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b="1" sz="3800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63" name="Google Shape;263;p30"/>
          <p:cNvSpPr txBox="1"/>
          <p:nvPr>
            <p:ph idx="3" type="body"/>
          </p:nvPr>
        </p:nvSpPr>
        <p:spPr>
          <a:xfrm>
            <a:off x="16603978" y="1873543"/>
            <a:ext cx="10918800" cy="35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None/>
              <a:defRPr b="1" sz="8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64" name="Google Shape;264;p30"/>
          <p:cNvSpPr txBox="1"/>
          <p:nvPr>
            <p:ph idx="4" type="body"/>
          </p:nvPr>
        </p:nvSpPr>
        <p:spPr>
          <a:xfrm>
            <a:off x="16603975" y="1014338"/>
            <a:ext cx="1091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b="1" sz="38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65" name="Google Shape;265;p30"/>
          <p:cNvSpPr txBox="1"/>
          <p:nvPr>
            <p:ph idx="5" type="body"/>
          </p:nvPr>
        </p:nvSpPr>
        <p:spPr>
          <a:xfrm>
            <a:off x="1645920" y="58808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66" name="Google Shape;266;p30"/>
          <p:cNvSpPr txBox="1"/>
          <p:nvPr>
            <p:ph idx="6" type="body"/>
          </p:nvPr>
        </p:nvSpPr>
        <p:spPr>
          <a:xfrm>
            <a:off x="1645920" y="85097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67" name="Google Shape;267;p30"/>
          <p:cNvSpPr txBox="1"/>
          <p:nvPr>
            <p:ph idx="7" type="body"/>
          </p:nvPr>
        </p:nvSpPr>
        <p:spPr>
          <a:xfrm>
            <a:off x="1645920" y="11138678"/>
            <a:ext cx="109956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68" name="Google Shape;268;p30"/>
          <p:cNvSpPr txBox="1"/>
          <p:nvPr>
            <p:ph idx="8" type="body"/>
          </p:nvPr>
        </p:nvSpPr>
        <p:spPr>
          <a:xfrm>
            <a:off x="16603980" y="58808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69" name="Google Shape;269;p30"/>
          <p:cNvSpPr txBox="1"/>
          <p:nvPr>
            <p:ph idx="9" type="body"/>
          </p:nvPr>
        </p:nvSpPr>
        <p:spPr>
          <a:xfrm>
            <a:off x="16603980" y="85097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70" name="Google Shape;270;p30"/>
          <p:cNvSpPr txBox="1"/>
          <p:nvPr>
            <p:ph idx="13" type="body"/>
          </p:nvPr>
        </p:nvSpPr>
        <p:spPr>
          <a:xfrm>
            <a:off x="16603980" y="11138678"/>
            <a:ext cx="10918800" cy="18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b="0" i="0" sz="5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71" name="Google Shape;271;p30"/>
          <p:cNvSpPr txBox="1"/>
          <p:nvPr>
            <p:ph idx="14" type="body"/>
          </p:nvPr>
        </p:nvSpPr>
        <p:spPr>
          <a:xfrm flipH="1" rot="10800000">
            <a:off x="1645397" y="81251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72" name="Google Shape;272;p30"/>
          <p:cNvSpPr txBox="1"/>
          <p:nvPr>
            <p:ph idx="15" type="body"/>
          </p:nvPr>
        </p:nvSpPr>
        <p:spPr>
          <a:xfrm flipH="1" rot="10800000">
            <a:off x="1645397" y="10754071"/>
            <a:ext cx="11004000" cy="22200"/>
          </a:xfrm>
          <a:prstGeom prst="rect">
            <a:avLst/>
          </a:prstGeom>
          <a:solidFill>
            <a:srgbClr val="D4D7D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73" name="Google Shape;273;p30"/>
          <p:cNvSpPr txBox="1"/>
          <p:nvPr>
            <p:ph idx="16" type="body"/>
          </p:nvPr>
        </p:nvSpPr>
        <p:spPr>
          <a:xfrm flipH="1" rot="10800000">
            <a:off x="16603402" y="81251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74" name="Google Shape;274;p30"/>
          <p:cNvSpPr txBox="1"/>
          <p:nvPr>
            <p:ph idx="17" type="body"/>
          </p:nvPr>
        </p:nvSpPr>
        <p:spPr>
          <a:xfrm flipH="1" rot="10800000">
            <a:off x="16603402" y="10754071"/>
            <a:ext cx="10927500" cy="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275" name="Google Shape;275;p30"/>
          <p:cNvPicPr preferRelativeResize="0"/>
          <p:nvPr/>
        </p:nvPicPr>
        <p:blipFill rotWithShape="1">
          <a:blip r:embed="rId4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325" y="15553944"/>
            <a:ext cx="7260335" cy="61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_purple">
  <p:cSld name="Agenda_purp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idx="1" type="body"/>
          </p:nvPr>
        </p:nvSpPr>
        <p:spPr>
          <a:xfrm>
            <a:off x="10462260" y="1340330"/>
            <a:ext cx="21795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1500"/>
              <a:buNone/>
              <a:defRPr b="1" sz="115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12641580" y="1340330"/>
            <a:ext cx="149349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3" type="body"/>
          </p:nvPr>
        </p:nvSpPr>
        <p:spPr>
          <a:xfrm flipH="1" rot="10800000">
            <a:off x="10462260" y="3384766"/>
            <a:ext cx="17129400" cy="654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None/>
              <a:defRPr sz="2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1668775" y="858739"/>
            <a:ext cx="83397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Roboto"/>
              <a:buNone/>
              <a:defRPr sz="115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4" type="body"/>
          </p:nvPr>
        </p:nvSpPr>
        <p:spPr>
          <a:xfrm flipH="1" rot="10800000">
            <a:off x="10462260" y="923570"/>
            <a:ext cx="17129400" cy="654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None/>
              <a:defRPr sz="2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5" type="body"/>
          </p:nvPr>
        </p:nvSpPr>
        <p:spPr>
          <a:xfrm>
            <a:off x="10462260" y="3851902"/>
            <a:ext cx="21795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1500"/>
              <a:buNone/>
              <a:defRPr b="1" sz="115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6" type="body"/>
          </p:nvPr>
        </p:nvSpPr>
        <p:spPr>
          <a:xfrm>
            <a:off x="12641580" y="3851902"/>
            <a:ext cx="149349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7" type="body"/>
          </p:nvPr>
        </p:nvSpPr>
        <p:spPr>
          <a:xfrm flipH="1" rot="10800000">
            <a:off x="10462260" y="5896337"/>
            <a:ext cx="17129400" cy="654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None/>
              <a:defRPr sz="2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8" type="body"/>
          </p:nvPr>
        </p:nvSpPr>
        <p:spPr>
          <a:xfrm>
            <a:off x="10462260" y="6370382"/>
            <a:ext cx="21795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1500"/>
              <a:buNone/>
              <a:defRPr b="1" sz="115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9" type="body"/>
          </p:nvPr>
        </p:nvSpPr>
        <p:spPr>
          <a:xfrm>
            <a:off x="12641580" y="6370382"/>
            <a:ext cx="149349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3" type="body"/>
          </p:nvPr>
        </p:nvSpPr>
        <p:spPr>
          <a:xfrm flipH="1" rot="10800000">
            <a:off x="10462260" y="8414818"/>
            <a:ext cx="17129400" cy="654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None/>
              <a:defRPr sz="2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4" type="body"/>
          </p:nvPr>
        </p:nvSpPr>
        <p:spPr>
          <a:xfrm>
            <a:off x="10462260" y="8831578"/>
            <a:ext cx="21795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1500"/>
              <a:buNone/>
              <a:defRPr b="1" sz="115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5" type="body"/>
          </p:nvPr>
        </p:nvSpPr>
        <p:spPr>
          <a:xfrm>
            <a:off x="12641580" y="8831578"/>
            <a:ext cx="149349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6" type="body"/>
          </p:nvPr>
        </p:nvSpPr>
        <p:spPr>
          <a:xfrm flipH="1" rot="10800000">
            <a:off x="10462260" y="10876013"/>
            <a:ext cx="17129400" cy="654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None/>
              <a:defRPr sz="2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7" type="body"/>
          </p:nvPr>
        </p:nvSpPr>
        <p:spPr>
          <a:xfrm>
            <a:off x="10462260" y="11355763"/>
            <a:ext cx="21795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1500"/>
              <a:buNone/>
              <a:defRPr b="1" sz="115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8" type="body"/>
          </p:nvPr>
        </p:nvSpPr>
        <p:spPr>
          <a:xfrm>
            <a:off x="12641580" y="11355763"/>
            <a:ext cx="149349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9" type="body"/>
          </p:nvPr>
        </p:nvSpPr>
        <p:spPr>
          <a:xfrm flipH="1" rot="10800000">
            <a:off x="10462260" y="13400198"/>
            <a:ext cx="17129400" cy="654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None/>
              <a:defRPr sz="200">
                <a:solidFill>
                  <a:srgbClr val="770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20" type="body"/>
          </p:nvPr>
        </p:nvSpPr>
        <p:spPr>
          <a:xfrm>
            <a:off x="10462260" y="13876178"/>
            <a:ext cx="21795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11500"/>
              <a:buNone/>
              <a:defRPr b="1" sz="11500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idx="21" type="body"/>
          </p:nvPr>
        </p:nvSpPr>
        <p:spPr>
          <a:xfrm>
            <a:off x="12641580" y="13876178"/>
            <a:ext cx="14934900" cy="13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b="0" i="0" sz="5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2">
  <p:cSld name="Divider_2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dk2"/>
            </a:gs>
          </a:gsLst>
          <a:lin ang="2700006" scaled="0"/>
        </a:gra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22125" y="-184350"/>
            <a:ext cx="29768650" cy="166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100"/>
              <a:buFont typeface="Roboto"/>
              <a:buNone/>
              <a:defRPr sz="161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None/>
              <a:defRPr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9" name="Google Shape;4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3">
  <p:cSld name="Divider_3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64275" y="-261175"/>
            <a:ext cx="29911349" cy="16825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100"/>
              <a:buFont typeface="Roboto"/>
              <a:buNone/>
              <a:defRPr sz="161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None/>
              <a:defRPr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4">
  <p:cSld name="Divider_4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5" y="4275"/>
            <a:ext cx="29557973" cy="1662637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100"/>
              <a:buFont typeface="Roboto"/>
              <a:buNone/>
              <a:defRPr sz="161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None/>
              <a:defRPr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59" name="Google Shape;5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5">
  <p:cSld name="Divider_5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8475" y="-122900"/>
            <a:ext cx="29717400" cy="1671605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100"/>
              <a:buFont typeface="Roboto"/>
              <a:buNone/>
              <a:defRPr sz="161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None/>
              <a:defRPr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64" name="Google Shape;6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6">
  <p:cSld name="Divider_6">
    <p:bg>
      <p:bgPr>
        <a:gradFill>
          <a:gsLst>
            <a:gs pos="0">
              <a:srgbClr val="4F00FF"/>
            </a:gs>
            <a:gs pos="5000">
              <a:srgbClr val="4F00FF"/>
            </a:gs>
            <a:gs pos="100000">
              <a:schemeClr val="accent2"/>
            </a:gs>
          </a:gsLst>
          <a:lin ang="2700006" scaled="0"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5" y="4275"/>
            <a:ext cx="29260800" cy="164592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100"/>
              <a:buFont typeface="Roboto"/>
              <a:buNone/>
              <a:defRPr sz="161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8" name="Google Shape;68;p9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None/>
              <a:defRPr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69" name="Google Shape;6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/3_pink">
  <p:cSld name="Content 1/3_pi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/>
          <p:nvPr/>
        </p:nvSpPr>
        <p:spPr>
          <a:xfrm>
            <a:off x="0" y="0"/>
            <a:ext cx="9985800" cy="16459200"/>
          </a:xfrm>
          <a:prstGeom prst="rect">
            <a:avLst/>
          </a:prstGeom>
          <a:gradFill>
            <a:gsLst>
              <a:gs pos="0">
                <a:srgbClr val="4F00FF"/>
              </a:gs>
              <a:gs pos="500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0"/>
          <p:cNvSpPr txBox="1"/>
          <p:nvPr>
            <p:ph type="title"/>
          </p:nvPr>
        </p:nvSpPr>
        <p:spPr>
          <a:xfrm>
            <a:off x="1645920" y="746762"/>
            <a:ext cx="66132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700"/>
              <a:buFont typeface="Roboto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1645920" y="4051015"/>
            <a:ext cx="6613200" cy="109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indent="-228600" lvl="1" marL="914400" algn="ctr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indent="-228600" lvl="2" marL="1371600" algn="ctr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3pPr>
            <a:lvl4pPr indent="-228600" lvl="3" marL="1828800" algn="ctr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4pPr>
            <a:lvl5pPr indent="-228600" lvl="4" marL="2286000" algn="ctr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•"/>
              <a:defRPr>
                <a:solidFill>
                  <a:srgbClr val="FFFFFF"/>
                </a:solidFill>
              </a:defRPr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2" type="body"/>
          </p:nvPr>
        </p:nvSpPr>
        <p:spPr>
          <a:xfrm>
            <a:off x="11325494" y="1924459"/>
            <a:ext cx="17935800" cy="12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51435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6pPr>
            <a:lvl7pPr indent="-5143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7pPr>
            <a:lvl8pPr indent="-5143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•"/>
              <a:defRPr/>
            </a:lvl8pPr>
            <a:lvl9pPr indent="-514350" lvl="8" marL="411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500"/>
              <a:buChar char="●"/>
              <a:defRPr/>
            </a:lvl9pPr>
          </a:lstStyle>
          <a:p/>
        </p:txBody>
      </p:sp>
      <p:pic>
        <p:nvPicPr>
          <p:cNvPr id="76" name="Google Shape;7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326" y="15552400"/>
            <a:ext cx="7259841" cy="6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0.xml"/><Relationship Id="rId1" Type="http://schemas.openxmlformats.org/officeDocument/2006/relationships/image" Target="../media/image7.png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26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6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31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8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7.xml"/><Relationship Id="rId3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29262019" cy="16459200"/>
            <a:chOff x="0" y="0"/>
            <a:chExt cx="12192000" cy="68580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1">
              <a:alphaModFix amt="40000"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9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45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" name="Google Shape;9;p1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  <a:defRPr b="1" i="0" sz="8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668780" y="3425191"/>
            <a:ext cx="25908000" cy="116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algn="l">
              <a:lnSpc>
                <a:spcPct val="114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457200" lvl="5" marL="27432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4572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4572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4572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●"/>
              <a:defRPr b="0" i="0" sz="3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26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spcBef>
                <a:spcPts val="0"/>
              </a:spcBef>
              <a:buNone/>
              <a:defRPr b="0" i="0" sz="26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spcBef>
                <a:spcPts val="0"/>
              </a:spcBef>
              <a:buNone/>
              <a:defRPr b="0" i="0" sz="26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spcBef>
                <a:spcPts val="0"/>
              </a:spcBef>
              <a:buNone/>
              <a:defRPr b="0" i="0" sz="26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spcBef>
                <a:spcPts val="0"/>
              </a:spcBef>
              <a:buNone/>
              <a:defRPr b="0" i="0" sz="26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spcBef>
                <a:spcPts val="0"/>
              </a:spcBef>
              <a:buNone/>
              <a:defRPr b="0" i="0" sz="26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spcBef>
                <a:spcPts val="0"/>
              </a:spcBef>
              <a:buNone/>
              <a:defRPr b="0" i="0" sz="26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spcBef>
                <a:spcPts val="0"/>
              </a:spcBef>
              <a:buNone/>
              <a:defRPr b="0" i="0" sz="26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spcBef>
                <a:spcPts val="0"/>
              </a:spcBef>
              <a:buNone/>
              <a:defRPr b="0" i="0" sz="26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2">
            <a:alphaModFix/>
          </a:blip>
          <a:srcRect b="16478" l="615" r="1728" t="4712"/>
          <a:stretch/>
        </p:blipFill>
        <p:spPr>
          <a:xfrm>
            <a:off x="5522006" y="-2874293"/>
            <a:ext cx="18216787" cy="14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5" y="15553944"/>
            <a:ext cx="7260335" cy="61264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051">
          <p15:clr>
            <a:srgbClr val="F26B43"/>
          </p15:clr>
        </p15:guide>
        <p15:guide id="2" pos="2150">
          <p15:clr>
            <a:srgbClr val="F26B43"/>
          </p15:clr>
        </p15:guide>
        <p15:guide id="3" pos="3535">
          <p15:clr>
            <a:srgbClr val="F26B43"/>
          </p15:clr>
        </p15:guide>
        <p15:guide id="4" pos="2434">
          <p15:clr>
            <a:srgbClr val="F26B43"/>
          </p15:clr>
        </p15:guide>
        <p15:guide id="5" pos="4925">
          <p15:clr>
            <a:srgbClr val="F26B43"/>
          </p15:clr>
        </p15:guide>
        <p15:guide id="6" pos="5203">
          <p15:clr>
            <a:srgbClr val="F26B43"/>
          </p15:clr>
        </p15:guide>
        <p15:guide id="7" pos="6305">
          <p15:clr>
            <a:srgbClr val="F26B43"/>
          </p15:clr>
        </p15:guide>
        <p15:guide id="8" pos="6590">
          <p15:clr>
            <a:srgbClr val="F26B43"/>
          </p15:clr>
        </p15:guide>
        <p15:guide id="9" pos="7682">
          <p15:clr>
            <a:srgbClr val="F26B43"/>
          </p15:clr>
        </p15:guide>
        <p15:guide id="10" pos="7963">
          <p15:clr>
            <a:srgbClr val="F26B43"/>
          </p15:clr>
        </p15:guide>
        <p15:guide id="11" pos="9065">
          <p15:clr>
            <a:srgbClr val="F26B43"/>
          </p15:clr>
        </p15:guide>
        <p15:guide id="12" pos="10445">
          <p15:clr>
            <a:srgbClr val="F26B43"/>
          </p15:clr>
        </p15:guide>
        <p15:guide id="13" pos="10742">
          <p15:clr>
            <a:srgbClr val="F26B43"/>
          </p15:clr>
        </p15:guide>
        <p15:guide id="14" pos="12120">
          <p15:clr>
            <a:srgbClr val="F26B43"/>
          </p15:clr>
        </p15:guide>
        <p15:guide id="15" pos="11830">
          <p15:clr>
            <a:srgbClr val="F26B43"/>
          </p15:clr>
        </p15:guide>
        <p15:guide id="16" pos="13224">
          <p15:clr>
            <a:srgbClr val="F26B43"/>
          </p15:clr>
        </p15:guide>
        <p15:guide id="17" pos="14602">
          <p15:clr>
            <a:srgbClr val="F26B43"/>
          </p15:clr>
        </p15:guide>
        <p15:guide id="18" pos="13512">
          <p15:clr>
            <a:srgbClr val="F26B43"/>
          </p15:clr>
        </p15:guide>
        <p15:guide id="19" pos="14890">
          <p15:clr>
            <a:srgbClr val="F26B43"/>
          </p15:clr>
        </p15:guide>
        <p15:guide id="20" pos="16282">
          <p15:clr>
            <a:srgbClr val="F26B43"/>
          </p15:clr>
        </p15:guide>
        <p15:guide id="21" pos="15984">
          <p15:clr>
            <a:srgbClr val="F26B43"/>
          </p15:clr>
        </p15:guide>
        <p15:guide id="22" pos="17369">
          <p15:clr>
            <a:srgbClr val="F26B43"/>
          </p15:clr>
        </p15:guide>
        <p15:guide id="23" orient="horz" pos="2158">
          <p15:clr>
            <a:srgbClr val="F26B43"/>
          </p15:clr>
        </p15:guide>
        <p15:guide id="24" orient="horz" pos="3444">
          <p15:clr>
            <a:srgbClr val="F26B43"/>
          </p15:clr>
        </p15:guide>
        <p15:guide id="25" orient="horz" pos="3742">
          <p15:clr>
            <a:srgbClr val="F26B43"/>
          </p15:clr>
        </p15:guide>
        <p15:guide id="26" orient="horz" pos="5011">
          <p15:clr>
            <a:srgbClr val="F26B43"/>
          </p15:clr>
        </p15:guide>
        <p15:guide id="27" orient="horz" pos="5328">
          <p15:clr>
            <a:srgbClr val="F26B43"/>
          </p15:clr>
        </p15:guide>
        <p15:guide id="28" orient="horz" pos="6900">
          <p15:clr>
            <a:srgbClr val="F26B43"/>
          </p15:clr>
        </p15:guide>
        <p15:guide id="29" orient="horz" pos="8198">
          <p15:clr>
            <a:srgbClr val="F26B43"/>
          </p15:clr>
        </p15:guide>
        <p15:guide id="30" orient="horz" pos="8484">
          <p15:clr>
            <a:srgbClr val="F26B43"/>
          </p15:clr>
        </p15:guide>
        <p15:guide id="31" pos="9358">
          <p15:clr>
            <a:srgbClr val="FBAE40"/>
          </p15:clr>
        </p15:guide>
        <p15:guide id="32" orient="horz" pos="5184">
          <p15:clr>
            <a:srgbClr val="FBAE40"/>
          </p15:clr>
        </p15:guide>
        <p15:guide id="33" orient="horz" pos="9490">
          <p15:clr>
            <a:srgbClr val="A4A3A4"/>
          </p15:clr>
        </p15:guide>
        <p15:guide id="34" pos="3821">
          <p15:clr>
            <a:srgbClr val="F26B43"/>
          </p15:clr>
        </p15:guide>
        <p15:guide id="35" orient="horz" pos="9797">
          <p15:clr>
            <a:srgbClr val="F26B43"/>
          </p15:clr>
        </p15:guide>
        <p15:guide id="36" orient="horz" pos="6626">
          <p15:clr>
            <a:srgbClr val="F26B43"/>
          </p15:clr>
        </p15:guide>
        <p15:guide id="37" orient="horz" pos="576">
          <p15:clr>
            <a:srgbClr val="F26B43"/>
          </p15:clr>
        </p15:guide>
        <p15:guide id="38" orient="horz" pos="18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6.jpg"/><Relationship Id="rId5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5" Type="http://schemas.openxmlformats.org/officeDocument/2006/relationships/image" Target="../media/image46.png"/><Relationship Id="rId6" Type="http://schemas.openxmlformats.org/officeDocument/2006/relationships/image" Target="../media/image51.png"/><Relationship Id="rId7" Type="http://schemas.openxmlformats.org/officeDocument/2006/relationships/image" Target="../media/image48.png"/><Relationship Id="rId8" Type="http://schemas.openxmlformats.org/officeDocument/2006/relationships/image" Target="../media/image52.png"/><Relationship Id="rId10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png"/><Relationship Id="rId4" Type="http://schemas.openxmlformats.org/officeDocument/2006/relationships/image" Target="../media/image6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2.png"/><Relationship Id="rId4" Type="http://schemas.openxmlformats.org/officeDocument/2006/relationships/image" Target="../media/image6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/>
          <p:nvPr>
            <p:ph idx="1" type="subTitle"/>
          </p:nvPr>
        </p:nvSpPr>
        <p:spPr>
          <a:xfrm>
            <a:off x="1687661" y="6093379"/>
            <a:ext cx="25885500" cy="4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</a:pPr>
            <a:r>
              <a:rPr b="1" lang="en"/>
              <a:t>정 영 진  YoungJin Jung</a:t>
            </a:r>
            <a:br>
              <a:rPr lang="en"/>
            </a:br>
            <a:r>
              <a:rPr lang="en" sz="5200"/>
              <a:t>UCubeDAX(DevOps </a:t>
            </a:r>
            <a:r>
              <a:rPr lang="en" sz="5200"/>
              <a:t>Acceleration)</a:t>
            </a:r>
            <a:endParaRPr sz="5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</a:pPr>
            <a:r>
              <a:rPr lang="en" sz="5200"/>
              <a:t>DevOps Engineer</a:t>
            </a:r>
            <a:endParaRPr sz="52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</a:pPr>
            <a:r>
              <a:rPr lang="en" sz="5200"/>
              <a:t>LG U+</a:t>
            </a:r>
            <a:endParaRPr sz="5200"/>
          </a:p>
        </p:txBody>
      </p:sp>
      <p:sp>
        <p:nvSpPr>
          <p:cNvPr id="282" name="Google Shape;282;p31"/>
          <p:cNvSpPr txBox="1"/>
          <p:nvPr>
            <p:ph type="title"/>
          </p:nvPr>
        </p:nvSpPr>
        <p:spPr>
          <a:xfrm>
            <a:off x="1687829" y="1808266"/>
            <a:ext cx="25885500" cy="3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00"/>
              <a:buFont typeface="Roboto Medium"/>
              <a:buNone/>
            </a:pPr>
            <a:r>
              <a:rPr lang="en" sz="13600"/>
              <a:t>하이브리드 구조의 CI/CD 파이프라인 개선과 모니터링</a:t>
            </a:r>
            <a:endParaRPr sz="13600"/>
          </a:p>
        </p:txBody>
      </p:sp>
      <p:sp>
        <p:nvSpPr>
          <p:cNvPr id="283" name="Google Shape;283;p31"/>
          <p:cNvSpPr txBox="1"/>
          <p:nvPr>
            <p:ph idx="2" type="subTitle"/>
          </p:nvPr>
        </p:nvSpPr>
        <p:spPr>
          <a:xfrm>
            <a:off x="1687802" y="762007"/>
            <a:ext cx="25885500" cy="76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2025.05.21</a:t>
            </a:r>
            <a:r>
              <a:rPr lang="en"/>
              <a:t> 제 5 회 DatadogKRUG Meet Up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0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en" sz="5600"/>
              <a:t>코드를 살리기엔 어려울 것 같고..새로운 형태로 만들어보자</a:t>
            </a:r>
            <a:endParaRPr b="1" sz="5200"/>
          </a:p>
        </p:txBody>
      </p:sp>
      <p:sp>
        <p:nvSpPr>
          <p:cNvPr id="389" name="Google Shape;389;p40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0" name="Google Shape;390;p40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700"/>
              <a:buNone/>
            </a:pPr>
            <a:r>
              <a:rPr lang="en"/>
              <a:t>그렇다면 해야할 것은…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t/>
            </a:r>
            <a:endParaRPr/>
          </a:p>
        </p:txBody>
      </p:sp>
      <p:pic>
        <p:nvPicPr>
          <p:cNvPr id="391" name="Google Shape;39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688" y="4932426"/>
            <a:ext cx="16773426" cy="100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1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800"/>
              <a:buFont typeface="Roboto"/>
              <a:buNone/>
            </a:pPr>
            <a:r>
              <a:rPr lang="en"/>
              <a:t>What</a:t>
            </a:r>
            <a:endParaRPr/>
          </a:p>
        </p:txBody>
      </p:sp>
      <p:sp>
        <p:nvSpPr>
          <p:cNvPr id="397" name="Google Shape;397;p41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  <a:buClr>
                <a:schemeClr val="lt1"/>
              </a:buClr>
              <a:buSzPts val="5700"/>
              <a:buNone/>
            </a:pPr>
            <a:r>
              <a:rPr lang="en"/>
              <a:t>어떤 걸 바꾸려고 했을까?</a:t>
            </a:r>
            <a:endParaRPr/>
          </a:p>
        </p:txBody>
      </p:sp>
      <p:sp>
        <p:nvSpPr>
          <p:cNvPr id="398" name="Google Shape;398;p41"/>
          <p:cNvSpPr txBox="1"/>
          <p:nvPr>
            <p:ph idx="4294967295" type="sldNum"/>
          </p:nvPr>
        </p:nvSpPr>
        <p:spPr>
          <a:xfrm>
            <a:off x="28426867" y="15620318"/>
            <a:ext cx="8337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2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4" name="Google Shape;404;p42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700"/>
              <a:buNone/>
            </a:pPr>
            <a:r>
              <a:rPr lang="en"/>
              <a:t>바꾸고 싶었던 3가지</a:t>
            </a:r>
            <a:endParaRPr/>
          </a:p>
        </p:txBody>
      </p:sp>
      <p:grpSp>
        <p:nvGrpSpPr>
          <p:cNvPr id="405" name="Google Shape;405;p42"/>
          <p:cNvGrpSpPr/>
          <p:nvPr/>
        </p:nvGrpSpPr>
        <p:grpSpPr>
          <a:xfrm>
            <a:off x="1702034" y="3444080"/>
            <a:ext cx="25900551" cy="3511441"/>
            <a:chOff x="708945" y="1435034"/>
            <a:chExt cx="10788300" cy="1463101"/>
          </a:xfrm>
        </p:grpSpPr>
        <p:sp>
          <p:nvSpPr>
            <p:cNvPr id="406" name="Google Shape;406;p42"/>
            <p:cNvSpPr/>
            <p:nvPr/>
          </p:nvSpPr>
          <p:spPr>
            <a:xfrm flipH="1" rot="-5400000">
              <a:off x="5371545" y="-3227566"/>
              <a:ext cx="1463100" cy="10788300"/>
            </a:xfrm>
            <a:prstGeom prst="roundRect">
              <a:avLst>
                <a:gd fmla="val 3414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7" name="Google Shape;407;p42"/>
            <p:cNvSpPr/>
            <p:nvPr/>
          </p:nvSpPr>
          <p:spPr>
            <a:xfrm flipH="1" rot="-5400000">
              <a:off x="23145" y="2120834"/>
              <a:ext cx="14631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FF0078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8" name="Google Shape;408;p42"/>
          <p:cNvGrpSpPr/>
          <p:nvPr/>
        </p:nvGrpSpPr>
        <p:grpSpPr>
          <a:xfrm>
            <a:off x="1702034" y="7498763"/>
            <a:ext cx="25900551" cy="3511441"/>
            <a:chOff x="708945" y="3124485"/>
            <a:chExt cx="10788300" cy="1463100"/>
          </a:xfrm>
        </p:grpSpPr>
        <p:sp>
          <p:nvSpPr>
            <p:cNvPr id="409" name="Google Shape;409;p42"/>
            <p:cNvSpPr/>
            <p:nvPr/>
          </p:nvSpPr>
          <p:spPr>
            <a:xfrm flipH="1" rot="-5400000">
              <a:off x="5371545" y="-1538115"/>
              <a:ext cx="1463100" cy="10788300"/>
            </a:xfrm>
            <a:prstGeom prst="roundRect">
              <a:avLst>
                <a:gd fmla="val 3414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0" name="Google Shape;410;p42"/>
            <p:cNvSpPr/>
            <p:nvPr/>
          </p:nvSpPr>
          <p:spPr>
            <a:xfrm flipH="1" rot="-5400000">
              <a:off x="23145" y="3810285"/>
              <a:ext cx="14631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3C95FF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1" name="Google Shape;411;p42"/>
          <p:cNvGrpSpPr/>
          <p:nvPr/>
        </p:nvGrpSpPr>
        <p:grpSpPr>
          <a:xfrm>
            <a:off x="1702034" y="11553445"/>
            <a:ext cx="25900551" cy="3511441"/>
            <a:chOff x="708945" y="4813936"/>
            <a:chExt cx="10788300" cy="1463100"/>
          </a:xfrm>
        </p:grpSpPr>
        <p:sp>
          <p:nvSpPr>
            <p:cNvPr id="412" name="Google Shape;412;p42"/>
            <p:cNvSpPr/>
            <p:nvPr/>
          </p:nvSpPr>
          <p:spPr>
            <a:xfrm flipH="1" rot="-5400000">
              <a:off x="5371545" y="151336"/>
              <a:ext cx="1463100" cy="10788300"/>
            </a:xfrm>
            <a:prstGeom prst="roundRect">
              <a:avLst>
                <a:gd fmla="val 3414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3" name="Google Shape;413;p42"/>
            <p:cNvSpPr/>
            <p:nvPr/>
          </p:nvSpPr>
          <p:spPr>
            <a:xfrm flipH="1" rot="-5400000">
              <a:off x="23145" y="5499736"/>
              <a:ext cx="14631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14" name="Google Shape;414;p42"/>
          <p:cNvSpPr txBox="1"/>
          <p:nvPr/>
        </p:nvSpPr>
        <p:spPr>
          <a:xfrm>
            <a:off x="1701909" y="3448289"/>
            <a:ext cx="25898400" cy="35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9425" lIns="658325" spcFirstLastPara="1" rIns="329150" wrap="square" tIns="219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개발자들의 개발 습관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5" name="Google Shape;415;p42"/>
          <p:cNvSpPr txBox="1"/>
          <p:nvPr/>
        </p:nvSpPr>
        <p:spPr>
          <a:xfrm>
            <a:off x="1701909" y="7502971"/>
            <a:ext cx="25898400" cy="35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9425" lIns="658325" spcFirstLastPara="1" rIns="329150" wrap="square" tIns="219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IDC환경의 한정된 리소스로 구성된 빌드 환경과 속도, 배포까지의 연결성</a:t>
            </a:r>
            <a:endParaRPr b="1" sz="5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Google Shape;416;p42"/>
          <p:cNvSpPr txBox="1"/>
          <p:nvPr/>
        </p:nvSpPr>
        <p:spPr>
          <a:xfrm>
            <a:off x="1701909" y="11557654"/>
            <a:ext cx="25898400" cy="35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9425" lIns="658325" spcFirstLastPara="1" rIns="329150" wrap="square" tIns="219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가시성, 확장성과 가독성을 겸비한 CI/CD 파이프라인</a:t>
            </a:r>
            <a:endParaRPr b="1" sz="5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3</a:t>
            </a:r>
            <a:r>
              <a:rPr lang="en"/>
              <a:t>가지 변화(Detail)</a:t>
            </a:r>
            <a:endParaRPr/>
          </a:p>
        </p:txBody>
      </p:sp>
      <p:sp>
        <p:nvSpPr>
          <p:cNvPr id="422" name="Google Shape;422;p43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3" name="Google Shape;423;p43"/>
          <p:cNvSpPr/>
          <p:nvPr/>
        </p:nvSpPr>
        <p:spPr>
          <a:xfrm>
            <a:off x="10498568" y="3458146"/>
            <a:ext cx="8298000" cy="116064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410"/>
              </a:srgbClr>
            </a:outerShdw>
          </a:effectLst>
        </p:spPr>
        <p:txBody>
          <a:bodyPr anchorCtr="0" anchor="t" bIns="0" lIns="438900" spcFirstLastPara="1" rIns="219425" wrap="square" tIns="6583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4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IDC환경의 한정된 리소스로 구성된 빌드 환경과 속도, 배포까지의 연결성</a:t>
            </a:r>
            <a:endParaRPr b="1" sz="4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38150" lvl="0" marL="45720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공용 계정을 사용한 Jenkins 접근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IDC에 위치한 Jenkins Build 서버로 병렬 빌드의 어려움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유지보수는 되고 있지만, 불필요한 태스크로 인해 빌드부터 배포까지 최대 2시간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SPOF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p43"/>
          <p:cNvSpPr/>
          <p:nvPr/>
        </p:nvSpPr>
        <p:spPr>
          <a:xfrm>
            <a:off x="10501307" y="3458146"/>
            <a:ext cx="8295000" cy="2196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Roboto"/>
              <a:buNone/>
            </a:pPr>
            <a:r>
              <a:t/>
            </a:r>
            <a:endParaRPr b="1" i="0" sz="4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43"/>
          <p:cNvSpPr/>
          <p:nvPr/>
        </p:nvSpPr>
        <p:spPr>
          <a:xfrm>
            <a:off x="19259748" y="3458146"/>
            <a:ext cx="8298000" cy="116064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410"/>
              </a:srgbClr>
            </a:outerShdw>
          </a:effectLst>
        </p:spPr>
        <p:txBody>
          <a:bodyPr anchorCtr="0" anchor="t" bIns="0" lIns="438900" spcFirstLastPara="1" rIns="219425" wrap="square" tIns="6583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4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가시성, 확장성과 가독성을 겸비한 CI/CD</a:t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45720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Groovy Script로 구성된 Jenkins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제대로 관리되지 않아, History 파악이 어려움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기능 하나 추가에 1MM → 최소 천만원 이상의 비용이 추가로 됨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43"/>
          <p:cNvSpPr/>
          <p:nvPr/>
        </p:nvSpPr>
        <p:spPr>
          <a:xfrm>
            <a:off x="19262489" y="3458146"/>
            <a:ext cx="8295000" cy="2196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43"/>
          <p:cNvSpPr/>
          <p:nvPr/>
        </p:nvSpPr>
        <p:spPr>
          <a:xfrm>
            <a:off x="1703088" y="3458146"/>
            <a:ext cx="8298000" cy="116064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410"/>
              </a:srgbClr>
            </a:outerShdw>
          </a:effectLst>
        </p:spPr>
        <p:txBody>
          <a:bodyPr anchorCtr="0" anchor="t" bIns="0" lIns="438900" spcFirstLastPara="1" rIns="219425" wrap="square" tIns="6583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4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개발자들의 개발 습관</a:t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Direct Push로 인한 Commit History파악의 어려움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Commit Msg가 무엇을 변경했는지 알 수 없음(ex. 퇴근 1트)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Branch 이름에 의미가 없음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43"/>
          <p:cNvSpPr/>
          <p:nvPr/>
        </p:nvSpPr>
        <p:spPr>
          <a:xfrm>
            <a:off x="1705829" y="3458146"/>
            <a:ext cx="8295000" cy="2196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800"/>
              <a:buFont typeface="Roboto"/>
              <a:buNone/>
            </a:pPr>
            <a:r>
              <a:rPr lang="en"/>
              <a:t>How</a:t>
            </a:r>
            <a:endParaRPr/>
          </a:p>
        </p:txBody>
      </p:sp>
      <p:sp>
        <p:nvSpPr>
          <p:cNvPr id="434" name="Google Shape;434;p44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  <a:buClr>
                <a:schemeClr val="lt1"/>
              </a:buClr>
              <a:buSzPts val="5700"/>
              <a:buNone/>
            </a:pPr>
            <a:r>
              <a:rPr lang="en"/>
              <a:t>어떻게 바꿨을까?</a:t>
            </a:r>
            <a:endParaRPr/>
          </a:p>
        </p:txBody>
      </p:sp>
      <p:sp>
        <p:nvSpPr>
          <p:cNvPr id="435" name="Google Shape;435;p44"/>
          <p:cNvSpPr txBox="1"/>
          <p:nvPr>
            <p:ph idx="4294967295" type="sldNum"/>
          </p:nvPr>
        </p:nvSpPr>
        <p:spPr>
          <a:xfrm>
            <a:off x="28426867" y="15620318"/>
            <a:ext cx="8337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en" sz="5600"/>
              <a:t>Gitlab을 어떻게 잘 엮어서 사용해보면 어떨까?</a:t>
            </a:r>
            <a:endParaRPr b="1" sz="5200"/>
          </a:p>
        </p:txBody>
      </p:sp>
      <p:sp>
        <p:nvSpPr>
          <p:cNvPr id="441" name="Google Shape;441;p45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2" name="Google Shape;442;p45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어떻게 만들어볼까?</a:t>
            </a:r>
            <a:endParaRPr/>
          </a:p>
        </p:txBody>
      </p:sp>
      <p:pic>
        <p:nvPicPr>
          <p:cNvPr id="443" name="Google Shape;4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1039" y="4296200"/>
            <a:ext cx="11638723" cy="11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9" name="Google Shape;449;p46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700"/>
              <a:buNone/>
            </a:pPr>
            <a:r>
              <a:rPr lang="en"/>
              <a:t>바꾸고 싶었던 3가지</a:t>
            </a:r>
            <a:endParaRPr/>
          </a:p>
        </p:txBody>
      </p:sp>
      <p:grpSp>
        <p:nvGrpSpPr>
          <p:cNvPr id="450" name="Google Shape;450;p46"/>
          <p:cNvGrpSpPr/>
          <p:nvPr/>
        </p:nvGrpSpPr>
        <p:grpSpPr>
          <a:xfrm>
            <a:off x="1702034" y="3444080"/>
            <a:ext cx="25900551" cy="3511441"/>
            <a:chOff x="708945" y="1435034"/>
            <a:chExt cx="10788300" cy="1463101"/>
          </a:xfrm>
        </p:grpSpPr>
        <p:sp>
          <p:nvSpPr>
            <p:cNvPr id="451" name="Google Shape;451;p46"/>
            <p:cNvSpPr/>
            <p:nvPr/>
          </p:nvSpPr>
          <p:spPr>
            <a:xfrm flipH="1" rot="-5400000">
              <a:off x="5371545" y="-3227566"/>
              <a:ext cx="1463100" cy="10788300"/>
            </a:xfrm>
            <a:prstGeom prst="roundRect">
              <a:avLst>
                <a:gd fmla="val 3414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2" name="Google Shape;452;p46"/>
            <p:cNvSpPr/>
            <p:nvPr/>
          </p:nvSpPr>
          <p:spPr>
            <a:xfrm flipH="1" rot="-5400000">
              <a:off x="23145" y="2120834"/>
              <a:ext cx="14631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FF0078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53" name="Google Shape;453;p46"/>
          <p:cNvGrpSpPr/>
          <p:nvPr/>
        </p:nvGrpSpPr>
        <p:grpSpPr>
          <a:xfrm>
            <a:off x="1702034" y="7498763"/>
            <a:ext cx="25900551" cy="3511441"/>
            <a:chOff x="708945" y="3124485"/>
            <a:chExt cx="10788300" cy="1463100"/>
          </a:xfrm>
        </p:grpSpPr>
        <p:sp>
          <p:nvSpPr>
            <p:cNvPr id="454" name="Google Shape;454;p46"/>
            <p:cNvSpPr/>
            <p:nvPr/>
          </p:nvSpPr>
          <p:spPr>
            <a:xfrm flipH="1" rot="-5400000">
              <a:off x="5371545" y="-1538115"/>
              <a:ext cx="1463100" cy="10788300"/>
            </a:xfrm>
            <a:prstGeom prst="roundRect">
              <a:avLst>
                <a:gd fmla="val 3414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5" name="Google Shape;455;p46"/>
            <p:cNvSpPr/>
            <p:nvPr/>
          </p:nvSpPr>
          <p:spPr>
            <a:xfrm flipH="1" rot="-5400000">
              <a:off x="23145" y="3810285"/>
              <a:ext cx="14631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3C95FF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56" name="Google Shape;456;p46"/>
          <p:cNvGrpSpPr/>
          <p:nvPr/>
        </p:nvGrpSpPr>
        <p:grpSpPr>
          <a:xfrm>
            <a:off x="1702034" y="11553445"/>
            <a:ext cx="25900551" cy="3511441"/>
            <a:chOff x="708945" y="4813936"/>
            <a:chExt cx="10788300" cy="1463100"/>
          </a:xfrm>
        </p:grpSpPr>
        <p:sp>
          <p:nvSpPr>
            <p:cNvPr id="457" name="Google Shape;457;p46"/>
            <p:cNvSpPr/>
            <p:nvPr/>
          </p:nvSpPr>
          <p:spPr>
            <a:xfrm flipH="1" rot="-5400000">
              <a:off x="5371545" y="151336"/>
              <a:ext cx="1463100" cy="10788300"/>
            </a:xfrm>
            <a:prstGeom prst="roundRect">
              <a:avLst>
                <a:gd fmla="val 3414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8" name="Google Shape;458;p46"/>
            <p:cNvSpPr/>
            <p:nvPr/>
          </p:nvSpPr>
          <p:spPr>
            <a:xfrm flipH="1" rot="-5400000">
              <a:off x="23145" y="5499736"/>
              <a:ext cx="14631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9" name="Google Shape;459;p46"/>
          <p:cNvSpPr txBox="1"/>
          <p:nvPr/>
        </p:nvSpPr>
        <p:spPr>
          <a:xfrm>
            <a:off x="1701909" y="3448289"/>
            <a:ext cx="25898400" cy="35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9425" lIns="658325" spcFirstLastPara="1" rIns="329150" wrap="square" tIns="219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개발자들의 개발 습관</a:t>
            </a:r>
            <a:endParaRPr b="1" sz="5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Merge Request</a:t>
            </a: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의 강제화 + Build Condition</a:t>
            </a:r>
            <a:endParaRPr b="1" sz="5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46"/>
          <p:cNvSpPr txBox="1"/>
          <p:nvPr/>
        </p:nvSpPr>
        <p:spPr>
          <a:xfrm>
            <a:off x="1701909" y="7502971"/>
            <a:ext cx="25898400" cy="35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9425" lIns="658325" spcFirstLastPara="1" rIns="329150" wrap="square" tIns="219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IDC환경의 한정된 리소스로 구성된 빌드 환경과 속도, 배포까지의 연결성</a:t>
            </a:r>
            <a:endParaRPr b="1" sz="5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Gitlab Runner On EKS</a:t>
            </a:r>
            <a:endParaRPr b="1" sz="5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p46"/>
          <p:cNvSpPr txBox="1"/>
          <p:nvPr/>
        </p:nvSpPr>
        <p:spPr>
          <a:xfrm>
            <a:off x="1701909" y="11557654"/>
            <a:ext cx="25898400" cy="35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9425" lIns="658325" spcFirstLastPara="1" rIns="329150" wrap="square" tIns="219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가시성, 확장성과 가독성을 겸비한 CI/CD 파이프라인</a:t>
            </a:r>
            <a:endParaRPr b="1" sz="5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Gitlab CI yaml</a:t>
            </a:r>
            <a:r>
              <a:rPr b="1" lang="en" sz="5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과 ArgoCD, Datadog을 통한 모니터링</a:t>
            </a:r>
            <a:endParaRPr b="1" sz="5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7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Merge Request </a:t>
            </a:r>
            <a:r>
              <a:rPr lang="en"/>
              <a:t>강제화와 Build Condition</a:t>
            </a:r>
            <a:endParaRPr/>
          </a:p>
        </p:txBody>
      </p:sp>
      <p:sp>
        <p:nvSpPr>
          <p:cNvPr id="467" name="Google Shape;467;p47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8" name="Google Shape;46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29650"/>
            <a:ext cx="13778450" cy="72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50450" y="3844188"/>
            <a:ext cx="15599698" cy="1003922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7"/>
          <p:cNvSpPr txBox="1"/>
          <p:nvPr/>
        </p:nvSpPr>
        <p:spPr>
          <a:xfrm>
            <a:off x="6611475" y="14204325"/>
            <a:ext cx="22650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https://docs.gitlab.com/user/project/merge_requests/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https://docs.gitlab.com/ci/yaml/#rules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8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Gitlab Runner On EKS</a:t>
            </a:r>
            <a:endParaRPr/>
          </a:p>
        </p:txBody>
      </p:sp>
      <p:sp>
        <p:nvSpPr>
          <p:cNvPr id="476" name="Google Shape;476;p48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7" name="Google Shape;4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613" y="3943775"/>
            <a:ext cx="28317563" cy="90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9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Gitlab Runner On EKS</a:t>
            </a:r>
            <a:endParaRPr/>
          </a:p>
        </p:txBody>
      </p:sp>
      <p:sp>
        <p:nvSpPr>
          <p:cNvPr id="483" name="Google Shape;483;p49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4" name="Google Shape;48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334238"/>
            <a:ext cx="16089646" cy="579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39225" y="2623875"/>
            <a:ext cx="12921576" cy="1066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 txBox="1"/>
          <p:nvPr>
            <p:ph type="title"/>
          </p:nvPr>
        </p:nvSpPr>
        <p:spPr>
          <a:xfrm>
            <a:off x="1668775" y="858739"/>
            <a:ext cx="83397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Roboto"/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290" name="Google Shape;290;p32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2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2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32"/>
          <p:cNvSpPr txBox="1"/>
          <p:nvPr/>
        </p:nvSpPr>
        <p:spPr>
          <a:xfrm>
            <a:off x="10443206" y="1094074"/>
            <a:ext cx="17526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7700"/>
              <a:buFont typeface="Arial"/>
              <a:buNone/>
            </a:pPr>
            <a:r>
              <a:rPr b="1" i="0" lang="en" sz="7700" u="none" cap="none" strike="noStrike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rPr>
              <a:t>01</a:t>
            </a:r>
            <a:endParaRPr sz="3300"/>
          </a:p>
        </p:txBody>
      </p:sp>
      <p:sp>
        <p:nvSpPr>
          <p:cNvPr id="292" name="Google Shape;292;p32"/>
          <p:cNvSpPr txBox="1"/>
          <p:nvPr/>
        </p:nvSpPr>
        <p:spPr>
          <a:xfrm>
            <a:off x="12195825" y="1112275"/>
            <a:ext cx="153768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" sz="3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왜 IDC의 Gitlab CI를 EKS환경에?</a:t>
            </a:r>
            <a:endParaRPr sz="3300"/>
          </a:p>
        </p:txBody>
      </p:sp>
      <p:sp>
        <p:nvSpPr>
          <p:cNvPr id="293" name="Google Shape;293;p32"/>
          <p:cNvSpPr txBox="1"/>
          <p:nvPr/>
        </p:nvSpPr>
        <p:spPr>
          <a:xfrm flipH="1" rot="10800000">
            <a:off x="10443206" y="923062"/>
            <a:ext cx="17129400" cy="489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rgbClr val="77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 flipH="1" rot="10800000">
            <a:off x="10443206" y="2742038"/>
            <a:ext cx="17129400" cy="489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rgbClr val="77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32"/>
          <p:cNvSpPr txBox="1"/>
          <p:nvPr/>
        </p:nvSpPr>
        <p:spPr>
          <a:xfrm>
            <a:off x="10443206" y="2950418"/>
            <a:ext cx="17526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7700"/>
              <a:buFont typeface="Arial"/>
              <a:buNone/>
            </a:pPr>
            <a:r>
              <a:rPr b="1" i="0" lang="en" sz="7700" u="none" cap="none" strike="noStrike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rPr>
              <a:t>02</a:t>
            </a:r>
            <a:endParaRPr sz="3300"/>
          </a:p>
        </p:txBody>
      </p:sp>
      <p:sp>
        <p:nvSpPr>
          <p:cNvPr id="296" name="Google Shape;296;p32"/>
          <p:cNvSpPr txBox="1"/>
          <p:nvPr/>
        </p:nvSpPr>
        <p:spPr>
          <a:xfrm>
            <a:off x="12195832" y="2968620"/>
            <a:ext cx="153768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" sz="3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어떤 걸 바꾸려고 했을까?</a:t>
            </a:r>
            <a:endParaRPr sz="3300"/>
          </a:p>
        </p:txBody>
      </p:sp>
      <p:sp>
        <p:nvSpPr>
          <p:cNvPr id="297" name="Google Shape;297;p32"/>
          <p:cNvSpPr txBox="1"/>
          <p:nvPr/>
        </p:nvSpPr>
        <p:spPr>
          <a:xfrm flipH="1" rot="10800000">
            <a:off x="10443206" y="4598383"/>
            <a:ext cx="17129400" cy="489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rgbClr val="77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10443206" y="4811890"/>
            <a:ext cx="17526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7700"/>
              <a:buFont typeface="Arial"/>
              <a:buNone/>
            </a:pPr>
            <a:r>
              <a:rPr b="1" i="0" lang="en" sz="7700" u="none" cap="none" strike="noStrike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rPr>
              <a:t>03</a:t>
            </a:r>
            <a:endParaRPr sz="3300"/>
          </a:p>
        </p:txBody>
      </p:sp>
      <p:sp>
        <p:nvSpPr>
          <p:cNvPr id="299" name="Google Shape;299;p32"/>
          <p:cNvSpPr txBox="1"/>
          <p:nvPr/>
        </p:nvSpPr>
        <p:spPr>
          <a:xfrm>
            <a:off x="12195832" y="4830086"/>
            <a:ext cx="153768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" sz="3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어떻게 바꿨을까?</a:t>
            </a:r>
            <a:endParaRPr sz="3300"/>
          </a:p>
        </p:txBody>
      </p:sp>
      <p:sp>
        <p:nvSpPr>
          <p:cNvPr id="300" name="Google Shape;300;p32"/>
          <p:cNvSpPr txBox="1"/>
          <p:nvPr/>
        </p:nvSpPr>
        <p:spPr>
          <a:xfrm flipH="1" rot="10800000">
            <a:off x="10443206" y="6459854"/>
            <a:ext cx="17129400" cy="489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rgbClr val="77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10443206" y="6630869"/>
            <a:ext cx="17526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7700"/>
              <a:buFont typeface="Arial"/>
              <a:buNone/>
            </a:pPr>
            <a:r>
              <a:rPr b="1" i="0" lang="en" sz="7700" u="none" cap="none" strike="noStrike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rPr>
              <a:t>04</a:t>
            </a:r>
            <a:endParaRPr sz="3300"/>
          </a:p>
        </p:txBody>
      </p:sp>
      <p:sp>
        <p:nvSpPr>
          <p:cNvPr id="302" name="Google Shape;302;p32"/>
          <p:cNvSpPr txBox="1"/>
          <p:nvPr/>
        </p:nvSpPr>
        <p:spPr>
          <a:xfrm>
            <a:off x="12195832" y="6649061"/>
            <a:ext cx="153768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" sz="3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그래서 얼마나 좋아졌을까?</a:t>
            </a:r>
            <a:endParaRPr sz="3300"/>
          </a:p>
        </p:txBody>
      </p:sp>
      <p:sp>
        <p:nvSpPr>
          <p:cNvPr id="303" name="Google Shape;303;p32"/>
          <p:cNvSpPr txBox="1"/>
          <p:nvPr/>
        </p:nvSpPr>
        <p:spPr>
          <a:xfrm flipH="1" rot="10800000">
            <a:off x="10443206" y="8278834"/>
            <a:ext cx="17129400" cy="48900"/>
          </a:xfrm>
          <a:prstGeom prst="rect">
            <a:avLst/>
          </a:prstGeom>
          <a:solidFill>
            <a:srgbClr val="7700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rgbClr val="77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32"/>
          <p:cNvSpPr txBox="1"/>
          <p:nvPr/>
        </p:nvSpPr>
        <p:spPr>
          <a:xfrm>
            <a:off x="10443206" y="8496566"/>
            <a:ext cx="17526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00FF"/>
              </a:buClr>
              <a:buSzPts val="7700"/>
              <a:buFont typeface="Arial"/>
              <a:buNone/>
            </a:pPr>
            <a:r>
              <a:rPr b="1" i="0" lang="en" sz="7700" u="none" cap="none" strike="noStrike">
                <a:solidFill>
                  <a:srgbClr val="7700FF"/>
                </a:solidFill>
                <a:latin typeface="Roboto Mono"/>
                <a:ea typeface="Roboto Mono"/>
                <a:cs typeface="Roboto Mono"/>
                <a:sym typeface="Roboto Mono"/>
              </a:rPr>
              <a:t>05</a:t>
            </a:r>
            <a:endParaRPr sz="3300"/>
          </a:p>
        </p:txBody>
      </p:sp>
      <p:sp>
        <p:nvSpPr>
          <p:cNvPr id="305" name="Google Shape;305;p32"/>
          <p:cNvSpPr txBox="1"/>
          <p:nvPr/>
        </p:nvSpPr>
        <p:spPr>
          <a:xfrm>
            <a:off x="12195832" y="8514754"/>
            <a:ext cx="153768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Operation Tips</a:t>
            </a:r>
            <a:endParaRPr sz="3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0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Gitlab Runner On EKS </a:t>
            </a:r>
            <a:r>
              <a:rPr lang="en"/>
              <a:t>동작 과정</a:t>
            </a:r>
            <a:endParaRPr/>
          </a:p>
        </p:txBody>
      </p:sp>
      <p:sp>
        <p:nvSpPr>
          <p:cNvPr id="491" name="Google Shape;491;p50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2" name="Google Shape;49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985" y="2745924"/>
            <a:ext cx="20855574" cy="122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1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ArgoCD</a:t>
            </a:r>
            <a:r>
              <a:rPr lang="en"/>
              <a:t>와 Datadog을 활용한 가시성 확보</a:t>
            </a:r>
            <a:endParaRPr/>
          </a:p>
        </p:txBody>
      </p:sp>
      <p:sp>
        <p:nvSpPr>
          <p:cNvPr id="498" name="Google Shape;498;p51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9" name="Google Shape;49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0213" y="2367175"/>
            <a:ext cx="23440382" cy="1318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2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ArgoCD와 Datadog을 활용한 가시성 확보</a:t>
            </a:r>
            <a:endParaRPr/>
          </a:p>
        </p:txBody>
      </p:sp>
      <p:sp>
        <p:nvSpPr>
          <p:cNvPr id="505" name="Google Shape;505;p52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6" name="Google Shape;50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00" y="2414550"/>
            <a:ext cx="27686176" cy="12917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3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3</a:t>
            </a:r>
            <a:r>
              <a:rPr lang="en"/>
              <a:t>가지 최적화</a:t>
            </a:r>
            <a:endParaRPr/>
          </a:p>
        </p:txBody>
      </p:sp>
      <p:sp>
        <p:nvSpPr>
          <p:cNvPr id="513" name="Google Shape;513;p53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53"/>
          <p:cNvSpPr/>
          <p:nvPr/>
        </p:nvSpPr>
        <p:spPr>
          <a:xfrm rot="-5400000">
            <a:off x="10029815" y="3967676"/>
            <a:ext cx="9201600" cy="83001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FF6D56"/>
              </a:gs>
              <a:gs pos="5000">
                <a:srgbClr val="FF6D56"/>
              </a:gs>
              <a:gs pos="100000">
                <a:srgbClr val="FFAA2E"/>
              </a:gs>
            </a:gsLst>
            <a:lin ang="2698631" scaled="0"/>
          </a:gradFill>
          <a:ln cap="flat" cmpd="sng" w="635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01600" rotWithShape="0" algn="ctr" dir="5400000" dist="50800">
              <a:srgbClr val="000000">
                <a:alpha val="941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Roboto"/>
              <a:buNone/>
            </a:pPr>
            <a:r>
              <a:t/>
            </a:r>
            <a:endParaRPr sz="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p53"/>
          <p:cNvSpPr txBox="1"/>
          <p:nvPr/>
        </p:nvSpPr>
        <p:spPr>
          <a:xfrm>
            <a:off x="10480563" y="8117578"/>
            <a:ext cx="8300100" cy="24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29150" spcFirstLastPara="1" rIns="32915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Arial"/>
              <a:buNone/>
            </a:pPr>
            <a:r>
              <a:rPr b="1" lang="en"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불필요한 Phase 제거</a:t>
            </a:r>
            <a:endParaRPr b="1" i="0" sz="3300" u="none" cap="none" strike="noStrike">
              <a:solidFill>
                <a:srgbClr val="000000"/>
              </a:solidFill>
            </a:endParaRPr>
          </a:p>
        </p:txBody>
      </p:sp>
      <p:sp>
        <p:nvSpPr>
          <p:cNvPr id="516" name="Google Shape;516;p53"/>
          <p:cNvSpPr/>
          <p:nvPr/>
        </p:nvSpPr>
        <p:spPr>
          <a:xfrm rot="-5400000">
            <a:off x="1220409" y="3967676"/>
            <a:ext cx="9201600" cy="83001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3C95FF"/>
              </a:gs>
              <a:gs pos="100000">
                <a:srgbClr val="14D071"/>
              </a:gs>
            </a:gsLst>
            <a:lin ang="2698631" scaled="0"/>
          </a:gradFill>
          <a:ln cap="rnd" cmpd="sng" w="63500">
            <a:solidFill>
              <a:srgbClr val="8CE3B8"/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algn="ctr" dir="5400000" dist="50800">
              <a:srgbClr val="000000">
                <a:alpha val="902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6700">
              <a:solidFill>
                <a:srgbClr val="FFFFFF"/>
              </a:solidFill>
            </a:endParaRPr>
          </a:p>
        </p:txBody>
      </p:sp>
      <p:sp>
        <p:nvSpPr>
          <p:cNvPr id="517" name="Google Shape;517;p53"/>
          <p:cNvSpPr txBox="1"/>
          <p:nvPr/>
        </p:nvSpPr>
        <p:spPr>
          <a:xfrm>
            <a:off x="1645931" y="8117578"/>
            <a:ext cx="8362800" cy="24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29150" spcFirstLastPara="1" rIns="32915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Arial"/>
              <a:buNone/>
            </a:pPr>
            <a:r>
              <a:rPr b="1" lang="en"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SonarQube를 통한 </a:t>
            </a:r>
            <a:br>
              <a:rPr b="1" lang="en"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정적 분석</a:t>
            </a:r>
            <a:endParaRPr b="1" i="0" sz="3300" u="none" cap="none" strike="noStrike">
              <a:solidFill>
                <a:srgbClr val="000000"/>
              </a:solidFill>
            </a:endParaRPr>
          </a:p>
        </p:txBody>
      </p:sp>
      <p:sp>
        <p:nvSpPr>
          <p:cNvPr id="518" name="Google Shape;518;p53"/>
          <p:cNvSpPr/>
          <p:nvPr/>
        </p:nvSpPr>
        <p:spPr>
          <a:xfrm>
            <a:off x="4946704" y="5595338"/>
            <a:ext cx="1746290" cy="1704664"/>
          </a:xfrm>
          <a:custGeom>
            <a:rect b="b" l="l" r="r" t="t"/>
            <a:pathLst>
              <a:path extrusionOk="0" h="643877" w="660223">
                <a:moveTo>
                  <a:pt x="412742" y="544820"/>
                </a:moveTo>
                <a:lnTo>
                  <a:pt x="445761" y="544820"/>
                </a:lnTo>
                <a:lnTo>
                  <a:pt x="445761" y="577839"/>
                </a:lnTo>
                <a:lnTo>
                  <a:pt x="412742" y="577839"/>
                </a:lnTo>
                <a:close/>
                <a:moveTo>
                  <a:pt x="338449" y="528310"/>
                </a:moveTo>
                <a:lnTo>
                  <a:pt x="371468" y="528310"/>
                </a:lnTo>
                <a:lnTo>
                  <a:pt x="371468" y="577839"/>
                </a:lnTo>
                <a:lnTo>
                  <a:pt x="338449" y="577839"/>
                </a:lnTo>
                <a:close/>
                <a:moveTo>
                  <a:pt x="264155" y="495291"/>
                </a:moveTo>
                <a:lnTo>
                  <a:pt x="297174" y="495291"/>
                </a:lnTo>
                <a:lnTo>
                  <a:pt x="297174" y="577839"/>
                </a:lnTo>
                <a:lnTo>
                  <a:pt x="264155" y="577839"/>
                </a:lnTo>
                <a:close/>
                <a:moveTo>
                  <a:pt x="189862" y="412742"/>
                </a:moveTo>
                <a:lnTo>
                  <a:pt x="222881" y="412742"/>
                </a:lnTo>
                <a:lnTo>
                  <a:pt x="222881" y="577839"/>
                </a:lnTo>
                <a:lnTo>
                  <a:pt x="189862" y="577839"/>
                </a:lnTo>
                <a:close/>
                <a:moveTo>
                  <a:pt x="115568" y="346703"/>
                </a:moveTo>
                <a:lnTo>
                  <a:pt x="222881" y="346703"/>
                </a:lnTo>
                <a:lnTo>
                  <a:pt x="222881" y="379722"/>
                </a:lnTo>
                <a:lnTo>
                  <a:pt x="148587" y="379722"/>
                </a:lnTo>
                <a:lnTo>
                  <a:pt x="148587" y="610858"/>
                </a:lnTo>
                <a:lnTo>
                  <a:pt x="478781" y="610858"/>
                </a:lnTo>
                <a:lnTo>
                  <a:pt x="478781" y="511800"/>
                </a:lnTo>
                <a:lnTo>
                  <a:pt x="511801" y="511800"/>
                </a:lnTo>
                <a:lnTo>
                  <a:pt x="511801" y="643877"/>
                </a:lnTo>
                <a:lnTo>
                  <a:pt x="115568" y="643877"/>
                </a:lnTo>
                <a:close/>
                <a:moveTo>
                  <a:pt x="495291" y="264155"/>
                </a:moveTo>
                <a:cubicBezTo>
                  <a:pt x="483569" y="264155"/>
                  <a:pt x="473168" y="295358"/>
                  <a:pt x="464087" y="322930"/>
                </a:cubicBezTo>
                <a:lnTo>
                  <a:pt x="464253" y="322930"/>
                </a:lnTo>
                <a:cubicBezTo>
                  <a:pt x="452200" y="358921"/>
                  <a:pt x="438332" y="400690"/>
                  <a:pt x="410101" y="429252"/>
                </a:cubicBezTo>
                <a:lnTo>
                  <a:pt x="580481" y="429252"/>
                </a:lnTo>
                <a:cubicBezTo>
                  <a:pt x="552249" y="400690"/>
                  <a:pt x="538381" y="358756"/>
                  <a:pt x="526494" y="322930"/>
                </a:cubicBezTo>
                <a:cubicBezTo>
                  <a:pt x="517249" y="295358"/>
                  <a:pt x="507013" y="264155"/>
                  <a:pt x="495291" y="264155"/>
                </a:cubicBezTo>
                <a:close/>
                <a:moveTo>
                  <a:pt x="66039" y="198116"/>
                </a:moveTo>
                <a:lnTo>
                  <a:pt x="165097" y="198116"/>
                </a:lnTo>
                <a:lnTo>
                  <a:pt x="165097" y="231135"/>
                </a:lnTo>
                <a:lnTo>
                  <a:pt x="66039" y="231135"/>
                </a:lnTo>
                <a:close/>
                <a:moveTo>
                  <a:pt x="445762" y="165097"/>
                </a:moveTo>
                <a:lnTo>
                  <a:pt x="660223" y="165097"/>
                </a:lnTo>
                <a:lnTo>
                  <a:pt x="660223" y="462271"/>
                </a:lnTo>
                <a:lnTo>
                  <a:pt x="263990" y="462271"/>
                </a:lnTo>
                <a:lnTo>
                  <a:pt x="263990" y="346704"/>
                </a:lnTo>
                <a:lnTo>
                  <a:pt x="297009" y="346704"/>
                </a:lnTo>
                <a:lnTo>
                  <a:pt x="297009" y="429252"/>
                </a:lnTo>
                <a:lnTo>
                  <a:pt x="330029" y="429252"/>
                </a:lnTo>
                <a:cubicBezTo>
                  <a:pt x="337788" y="429252"/>
                  <a:pt x="345383" y="428096"/>
                  <a:pt x="352647" y="426115"/>
                </a:cubicBezTo>
                <a:cubicBezTo>
                  <a:pt x="399369" y="412907"/>
                  <a:pt x="417035" y="359581"/>
                  <a:pt x="432719" y="312529"/>
                </a:cubicBezTo>
                <a:cubicBezTo>
                  <a:pt x="446752" y="270759"/>
                  <a:pt x="459795" y="231136"/>
                  <a:pt x="495291" y="231136"/>
                </a:cubicBezTo>
                <a:cubicBezTo>
                  <a:pt x="530787" y="231136"/>
                  <a:pt x="543994" y="270594"/>
                  <a:pt x="557862" y="312529"/>
                </a:cubicBezTo>
                <a:cubicBezTo>
                  <a:pt x="572226" y="355784"/>
                  <a:pt x="588405" y="404487"/>
                  <a:pt x="627368" y="422153"/>
                </a:cubicBezTo>
                <a:lnTo>
                  <a:pt x="627368" y="198116"/>
                </a:lnTo>
                <a:lnTo>
                  <a:pt x="445762" y="198116"/>
                </a:lnTo>
                <a:close/>
                <a:moveTo>
                  <a:pt x="66039" y="132077"/>
                </a:moveTo>
                <a:lnTo>
                  <a:pt x="330194" y="132077"/>
                </a:lnTo>
                <a:lnTo>
                  <a:pt x="330194" y="165096"/>
                </a:lnTo>
                <a:lnTo>
                  <a:pt x="66039" y="165096"/>
                </a:lnTo>
                <a:close/>
                <a:moveTo>
                  <a:pt x="66039" y="66039"/>
                </a:moveTo>
                <a:lnTo>
                  <a:pt x="264155" y="66039"/>
                </a:lnTo>
                <a:lnTo>
                  <a:pt x="264155" y="99058"/>
                </a:lnTo>
                <a:lnTo>
                  <a:pt x="66039" y="99058"/>
                </a:lnTo>
                <a:close/>
                <a:moveTo>
                  <a:pt x="33019" y="33019"/>
                </a:moveTo>
                <a:lnTo>
                  <a:pt x="33019" y="264155"/>
                </a:lnTo>
                <a:lnTo>
                  <a:pt x="363213" y="264155"/>
                </a:lnTo>
                <a:lnTo>
                  <a:pt x="363213" y="33019"/>
                </a:lnTo>
                <a:close/>
                <a:moveTo>
                  <a:pt x="0" y="0"/>
                </a:moveTo>
                <a:lnTo>
                  <a:pt x="396233" y="0"/>
                </a:lnTo>
                <a:lnTo>
                  <a:pt x="396233" y="297174"/>
                </a:lnTo>
                <a:lnTo>
                  <a:pt x="0" y="2971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Roboto"/>
              <a:buNone/>
            </a:pPr>
            <a:r>
              <a:t/>
            </a:r>
            <a:endParaRPr b="0" i="0" sz="4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53"/>
          <p:cNvSpPr/>
          <p:nvPr/>
        </p:nvSpPr>
        <p:spPr>
          <a:xfrm rot="-5400000">
            <a:off x="18860244" y="3967676"/>
            <a:ext cx="9201600" cy="83001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4F00FF"/>
              </a:gs>
              <a:gs pos="100000">
                <a:srgbClr val="3C95FF"/>
              </a:gs>
            </a:gsLst>
            <a:lin ang="2700006" scaled="0"/>
          </a:gradFill>
          <a:ln cap="flat" cmpd="sng" w="63500">
            <a:solidFill>
              <a:srgbClr val="8AB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101600" rotWithShape="0" algn="ctr" dir="5400000" dist="50800">
              <a:srgbClr val="000000">
                <a:alpha val="9410"/>
              </a:srgbClr>
            </a:outerShdw>
          </a:effectLst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Roboto"/>
              <a:buNone/>
            </a:pPr>
            <a:r>
              <a:t/>
            </a:r>
            <a:endParaRPr sz="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p53"/>
          <p:cNvSpPr txBox="1"/>
          <p:nvPr/>
        </p:nvSpPr>
        <p:spPr>
          <a:xfrm>
            <a:off x="19289969" y="8117578"/>
            <a:ext cx="8300100" cy="24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29150" spcFirstLastPara="1" rIns="32915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Arial"/>
              <a:buNone/>
            </a:pPr>
            <a:r>
              <a:rPr b="1" lang="en" sz="5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Maven 성능 최적화</a:t>
            </a:r>
            <a:endParaRPr b="1" i="0" sz="3300" u="none" cap="none" strike="noStrike">
              <a:solidFill>
                <a:srgbClr val="000000"/>
              </a:solidFill>
            </a:endParaRPr>
          </a:p>
        </p:txBody>
      </p:sp>
      <p:sp>
        <p:nvSpPr>
          <p:cNvPr id="521" name="Google Shape;521;p53"/>
          <p:cNvSpPr/>
          <p:nvPr/>
        </p:nvSpPr>
        <p:spPr>
          <a:xfrm>
            <a:off x="13962756" y="5533273"/>
            <a:ext cx="1784937" cy="1828800"/>
          </a:xfrm>
          <a:custGeom>
            <a:rect b="b" l="l" r="r" t="t"/>
            <a:pathLst>
              <a:path extrusionOk="0" h="762000" w="742950">
                <a:moveTo>
                  <a:pt x="114300" y="609600"/>
                </a:moveTo>
                <a:lnTo>
                  <a:pt x="533400" y="609600"/>
                </a:lnTo>
                <a:lnTo>
                  <a:pt x="533400" y="647700"/>
                </a:lnTo>
                <a:lnTo>
                  <a:pt x="114300" y="647700"/>
                </a:lnTo>
                <a:close/>
                <a:moveTo>
                  <a:pt x="114300" y="495300"/>
                </a:moveTo>
                <a:lnTo>
                  <a:pt x="400050" y="495300"/>
                </a:lnTo>
                <a:lnTo>
                  <a:pt x="400050" y="533400"/>
                </a:lnTo>
                <a:lnTo>
                  <a:pt x="114300" y="533400"/>
                </a:lnTo>
                <a:close/>
                <a:moveTo>
                  <a:pt x="114300" y="361950"/>
                </a:moveTo>
                <a:lnTo>
                  <a:pt x="361950" y="361950"/>
                </a:lnTo>
                <a:lnTo>
                  <a:pt x="361950" y="400050"/>
                </a:lnTo>
                <a:lnTo>
                  <a:pt x="114300" y="400050"/>
                </a:lnTo>
                <a:close/>
                <a:moveTo>
                  <a:pt x="527828" y="310372"/>
                </a:moveTo>
                <a:lnTo>
                  <a:pt x="571500" y="354044"/>
                </a:lnTo>
                <a:lnTo>
                  <a:pt x="615172" y="310372"/>
                </a:lnTo>
                <a:lnTo>
                  <a:pt x="642128" y="337328"/>
                </a:lnTo>
                <a:lnTo>
                  <a:pt x="598456" y="381000"/>
                </a:lnTo>
                <a:lnTo>
                  <a:pt x="642128" y="424672"/>
                </a:lnTo>
                <a:lnTo>
                  <a:pt x="615172" y="451628"/>
                </a:lnTo>
                <a:lnTo>
                  <a:pt x="571500" y="407956"/>
                </a:lnTo>
                <a:lnTo>
                  <a:pt x="527828" y="451628"/>
                </a:lnTo>
                <a:lnTo>
                  <a:pt x="500872" y="424672"/>
                </a:lnTo>
                <a:lnTo>
                  <a:pt x="544544" y="381000"/>
                </a:lnTo>
                <a:lnTo>
                  <a:pt x="500872" y="337328"/>
                </a:lnTo>
                <a:close/>
                <a:moveTo>
                  <a:pt x="571500" y="247650"/>
                </a:moveTo>
                <a:cubicBezTo>
                  <a:pt x="497967" y="247650"/>
                  <a:pt x="438150" y="307467"/>
                  <a:pt x="438150" y="381000"/>
                </a:cubicBezTo>
                <a:cubicBezTo>
                  <a:pt x="438150" y="454533"/>
                  <a:pt x="497967" y="514350"/>
                  <a:pt x="571500" y="514350"/>
                </a:cubicBezTo>
                <a:cubicBezTo>
                  <a:pt x="645033" y="514350"/>
                  <a:pt x="704850" y="454533"/>
                  <a:pt x="704850" y="381000"/>
                </a:cubicBezTo>
                <a:cubicBezTo>
                  <a:pt x="704850" y="307467"/>
                  <a:pt x="645033" y="247650"/>
                  <a:pt x="571500" y="247650"/>
                </a:cubicBezTo>
                <a:close/>
                <a:moveTo>
                  <a:pt x="114300" y="238125"/>
                </a:moveTo>
                <a:lnTo>
                  <a:pt x="400050" y="238125"/>
                </a:lnTo>
                <a:lnTo>
                  <a:pt x="400050" y="276225"/>
                </a:lnTo>
                <a:lnTo>
                  <a:pt x="114300" y="276225"/>
                </a:lnTo>
                <a:close/>
                <a:moveTo>
                  <a:pt x="571500" y="209550"/>
                </a:moveTo>
                <a:cubicBezTo>
                  <a:pt x="666036" y="209550"/>
                  <a:pt x="742950" y="286464"/>
                  <a:pt x="742950" y="381000"/>
                </a:cubicBezTo>
                <a:cubicBezTo>
                  <a:pt x="742950" y="475536"/>
                  <a:pt x="666036" y="552450"/>
                  <a:pt x="571500" y="552450"/>
                </a:cubicBezTo>
                <a:cubicBezTo>
                  <a:pt x="476964" y="552450"/>
                  <a:pt x="400050" y="475536"/>
                  <a:pt x="400050" y="381000"/>
                </a:cubicBezTo>
                <a:cubicBezTo>
                  <a:pt x="400050" y="286464"/>
                  <a:pt x="476964" y="209550"/>
                  <a:pt x="571500" y="209550"/>
                </a:cubicBezTo>
                <a:close/>
                <a:moveTo>
                  <a:pt x="114300" y="114300"/>
                </a:moveTo>
                <a:lnTo>
                  <a:pt x="533400" y="114300"/>
                </a:lnTo>
                <a:lnTo>
                  <a:pt x="533400" y="152400"/>
                </a:lnTo>
                <a:lnTo>
                  <a:pt x="114300" y="152400"/>
                </a:lnTo>
                <a:close/>
                <a:moveTo>
                  <a:pt x="0" y="0"/>
                </a:moveTo>
                <a:lnTo>
                  <a:pt x="628650" y="0"/>
                </a:lnTo>
                <a:lnTo>
                  <a:pt x="628650" y="114300"/>
                </a:lnTo>
                <a:lnTo>
                  <a:pt x="590550" y="114300"/>
                </a:lnTo>
                <a:lnTo>
                  <a:pt x="590550" y="38100"/>
                </a:lnTo>
                <a:lnTo>
                  <a:pt x="38100" y="38100"/>
                </a:lnTo>
                <a:lnTo>
                  <a:pt x="38100" y="723900"/>
                </a:lnTo>
                <a:lnTo>
                  <a:pt x="590550" y="723900"/>
                </a:lnTo>
                <a:lnTo>
                  <a:pt x="590550" y="647700"/>
                </a:lnTo>
                <a:lnTo>
                  <a:pt x="628650" y="647700"/>
                </a:lnTo>
                <a:lnTo>
                  <a:pt x="628650" y="762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rgbClr val="F0F8FF"/>
              </a:gs>
              <a:gs pos="100000">
                <a:srgbClr val="F5EBFD"/>
              </a:gs>
            </a:gsLst>
            <a:lin ang="2698631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p53"/>
          <p:cNvSpPr/>
          <p:nvPr/>
        </p:nvSpPr>
        <p:spPr>
          <a:xfrm>
            <a:off x="22769190" y="5642450"/>
            <a:ext cx="1736217" cy="1610456"/>
          </a:xfrm>
          <a:custGeom>
            <a:rect b="b" l="l" r="r" t="t"/>
            <a:pathLst>
              <a:path extrusionOk="0" h="1484291" w="1600200">
                <a:moveTo>
                  <a:pt x="800100" y="719289"/>
                </a:moveTo>
                <a:cubicBezTo>
                  <a:pt x="758095" y="719289"/>
                  <a:pt x="723900" y="753266"/>
                  <a:pt x="723900" y="795003"/>
                </a:cubicBezTo>
                <a:cubicBezTo>
                  <a:pt x="723900" y="836741"/>
                  <a:pt x="758095" y="870718"/>
                  <a:pt x="800100" y="870718"/>
                </a:cubicBezTo>
                <a:cubicBezTo>
                  <a:pt x="842105" y="870718"/>
                  <a:pt x="876300" y="836741"/>
                  <a:pt x="876300" y="795003"/>
                </a:cubicBezTo>
                <a:cubicBezTo>
                  <a:pt x="876300" y="753266"/>
                  <a:pt x="842105" y="719289"/>
                  <a:pt x="800100" y="719289"/>
                </a:cubicBezTo>
                <a:close/>
                <a:moveTo>
                  <a:pt x="1338167" y="313931"/>
                </a:moveTo>
                <a:lnTo>
                  <a:pt x="1176147" y="474920"/>
                </a:lnTo>
                <a:cubicBezTo>
                  <a:pt x="1253204" y="563979"/>
                  <a:pt x="1295400" y="676226"/>
                  <a:pt x="1295400" y="795003"/>
                </a:cubicBezTo>
                <a:lnTo>
                  <a:pt x="1295495" y="795193"/>
                </a:lnTo>
                <a:cubicBezTo>
                  <a:pt x="1295495" y="913970"/>
                  <a:pt x="1253395" y="1026312"/>
                  <a:pt x="1176338" y="1115371"/>
                </a:cubicBezTo>
                <a:lnTo>
                  <a:pt x="1338263" y="1276265"/>
                </a:lnTo>
                <a:cubicBezTo>
                  <a:pt x="1385316" y="1224400"/>
                  <a:pt x="1423892" y="1166762"/>
                  <a:pt x="1453610" y="1105055"/>
                </a:cubicBezTo>
                <a:lnTo>
                  <a:pt x="1383983" y="1076378"/>
                </a:lnTo>
                <a:lnTo>
                  <a:pt x="1413129" y="1006436"/>
                </a:lnTo>
                <a:lnTo>
                  <a:pt x="1482757" y="1035113"/>
                </a:lnTo>
                <a:cubicBezTo>
                  <a:pt x="1505617" y="970567"/>
                  <a:pt x="1519333" y="902707"/>
                  <a:pt x="1522952" y="832955"/>
                </a:cubicBezTo>
                <a:lnTo>
                  <a:pt x="1371600" y="832955"/>
                </a:lnTo>
                <a:lnTo>
                  <a:pt x="1371600" y="757241"/>
                </a:lnTo>
                <a:lnTo>
                  <a:pt x="1522952" y="757241"/>
                </a:lnTo>
                <a:cubicBezTo>
                  <a:pt x="1519333" y="687488"/>
                  <a:pt x="1505712" y="619535"/>
                  <a:pt x="1482757" y="555082"/>
                </a:cubicBezTo>
                <a:lnTo>
                  <a:pt x="1413034" y="583759"/>
                </a:lnTo>
                <a:lnTo>
                  <a:pt x="1383887" y="513818"/>
                </a:lnTo>
                <a:lnTo>
                  <a:pt x="1453610" y="485141"/>
                </a:lnTo>
                <a:cubicBezTo>
                  <a:pt x="1423988" y="423434"/>
                  <a:pt x="1385221" y="365796"/>
                  <a:pt x="1338167" y="313931"/>
                </a:cubicBezTo>
                <a:close/>
                <a:moveTo>
                  <a:pt x="1439894" y="105716"/>
                </a:moveTo>
                <a:lnTo>
                  <a:pt x="1493806" y="159284"/>
                </a:lnTo>
                <a:lnTo>
                  <a:pt x="1392174" y="260269"/>
                </a:lnTo>
                <a:cubicBezTo>
                  <a:pt x="1526572" y="406966"/>
                  <a:pt x="1600200" y="595401"/>
                  <a:pt x="1600200" y="795003"/>
                </a:cubicBezTo>
                <a:cubicBezTo>
                  <a:pt x="1600200" y="994606"/>
                  <a:pt x="1526572" y="1183041"/>
                  <a:pt x="1392174" y="1329738"/>
                </a:cubicBezTo>
                <a:lnTo>
                  <a:pt x="1493806" y="1430722"/>
                </a:lnTo>
                <a:lnTo>
                  <a:pt x="1439894" y="1484291"/>
                </a:lnTo>
                <a:cubicBezTo>
                  <a:pt x="1439894" y="1484291"/>
                  <a:pt x="1338929" y="1383969"/>
                  <a:pt x="1338929" y="1383969"/>
                </a:cubicBezTo>
                <a:lnTo>
                  <a:pt x="1069467" y="1116223"/>
                </a:lnTo>
                <a:lnTo>
                  <a:pt x="1096423" y="1089439"/>
                </a:lnTo>
                <a:cubicBezTo>
                  <a:pt x="1175576" y="1010885"/>
                  <a:pt x="1219200" y="906304"/>
                  <a:pt x="1219200" y="795003"/>
                </a:cubicBezTo>
                <a:cubicBezTo>
                  <a:pt x="1219200" y="696480"/>
                  <a:pt x="1184910" y="603161"/>
                  <a:pt x="1122140" y="528582"/>
                </a:cubicBezTo>
                <a:lnTo>
                  <a:pt x="931259" y="718248"/>
                </a:lnTo>
                <a:cubicBezTo>
                  <a:pt x="944690" y="740773"/>
                  <a:pt x="952500" y="766989"/>
                  <a:pt x="952500" y="795003"/>
                </a:cubicBezTo>
                <a:cubicBezTo>
                  <a:pt x="952500" y="878479"/>
                  <a:pt x="884111" y="946433"/>
                  <a:pt x="800100" y="946433"/>
                </a:cubicBezTo>
                <a:cubicBezTo>
                  <a:pt x="716090" y="946433"/>
                  <a:pt x="647700" y="878479"/>
                  <a:pt x="647700" y="795003"/>
                </a:cubicBezTo>
                <a:cubicBezTo>
                  <a:pt x="647700" y="711528"/>
                  <a:pt x="716090" y="643574"/>
                  <a:pt x="800100" y="643574"/>
                </a:cubicBezTo>
                <a:cubicBezTo>
                  <a:pt x="828294" y="643574"/>
                  <a:pt x="854678" y="651335"/>
                  <a:pt x="877348" y="664679"/>
                </a:cubicBezTo>
                <a:close/>
                <a:moveTo>
                  <a:pt x="800100" y="0"/>
                </a:moveTo>
                <a:cubicBezTo>
                  <a:pt x="906209" y="0"/>
                  <a:pt x="1009269" y="20348"/>
                  <a:pt x="1106424" y="60193"/>
                </a:cubicBezTo>
                <a:lnTo>
                  <a:pt x="1077278" y="130135"/>
                </a:lnTo>
                <a:cubicBezTo>
                  <a:pt x="1001078" y="98713"/>
                  <a:pt x="920782" y="80825"/>
                  <a:pt x="838200" y="76566"/>
                </a:cubicBezTo>
                <a:lnTo>
                  <a:pt x="838200" y="226955"/>
                </a:lnTo>
                <a:lnTo>
                  <a:pt x="762000" y="226955"/>
                </a:lnTo>
                <a:lnTo>
                  <a:pt x="762000" y="76566"/>
                </a:lnTo>
                <a:cubicBezTo>
                  <a:pt x="691801" y="80163"/>
                  <a:pt x="623411" y="93697"/>
                  <a:pt x="558546" y="116506"/>
                </a:cubicBezTo>
                <a:lnTo>
                  <a:pt x="587407" y="185785"/>
                </a:lnTo>
                <a:lnTo>
                  <a:pt x="517017" y="214746"/>
                </a:lnTo>
                <a:lnTo>
                  <a:pt x="488156" y="145467"/>
                </a:lnTo>
                <a:cubicBezTo>
                  <a:pt x="426149" y="174901"/>
                  <a:pt x="368141" y="213421"/>
                  <a:pt x="315944" y="260174"/>
                </a:cubicBezTo>
                <a:lnTo>
                  <a:pt x="423005" y="366554"/>
                </a:lnTo>
                <a:lnTo>
                  <a:pt x="369094" y="420122"/>
                </a:lnTo>
                <a:lnTo>
                  <a:pt x="262033" y="313743"/>
                </a:lnTo>
                <a:cubicBezTo>
                  <a:pt x="214979" y="365607"/>
                  <a:pt x="176308" y="423150"/>
                  <a:pt x="146590" y="484858"/>
                </a:cubicBezTo>
                <a:lnTo>
                  <a:pt x="216313" y="513535"/>
                </a:lnTo>
                <a:lnTo>
                  <a:pt x="187166" y="583476"/>
                </a:lnTo>
                <a:lnTo>
                  <a:pt x="117443" y="554799"/>
                </a:lnTo>
                <a:cubicBezTo>
                  <a:pt x="94488" y="619251"/>
                  <a:pt x="80867" y="687205"/>
                  <a:pt x="77248" y="756957"/>
                </a:cubicBezTo>
                <a:lnTo>
                  <a:pt x="228600" y="756957"/>
                </a:lnTo>
                <a:lnTo>
                  <a:pt x="228600" y="832672"/>
                </a:lnTo>
                <a:lnTo>
                  <a:pt x="77248" y="832672"/>
                </a:lnTo>
                <a:cubicBezTo>
                  <a:pt x="80867" y="902045"/>
                  <a:pt x="94393" y="969715"/>
                  <a:pt x="117634" y="1034735"/>
                </a:cubicBezTo>
                <a:lnTo>
                  <a:pt x="187166" y="1006153"/>
                </a:lnTo>
                <a:lnTo>
                  <a:pt x="216313" y="1076094"/>
                </a:lnTo>
                <a:lnTo>
                  <a:pt x="146780" y="1104771"/>
                </a:lnTo>
                <a:cubicBezTo>
                  <a:pt x="176689" y="1167141"/>
                  <a:pt x="215360" y="1224495"/>
                  <a:pt x="262033" y="1276076"/>
                </a:cubicBezTo>
                <a:lnTo>
                  <a:pt x="322231" y="1216261"/>
                </a:lnTo>
                <a:lnTo>
                  <a:pt x="423958" y="1115182"/>
                </a:lnTo>
                <a:cubicBezTo>
                  <a:pt x="346805" y="1026123"/>
                  <a:pt x="304800" y="913876"/>
                  <a:pt x="304800" y="795004"/>
                </a:cubicBezTo>
                <a:cubicBezTo>
                  <a:pt x="304800" y="663450"/>
                  <a:pt x="356330" y="539845"/>
                  <a:pt x="449866" y="447000"/>
                </a:cubicBezTo>
                <a:cubicBezTo>
                  <a:pt x="543306" y="354061"/>
                  <a:pt x="667703" y="302859"/>
                  <a:pt x="800100" y="302859"/>
                </a:cubicBezTo>
                <a:lnTo>
                  <a:pt x="838200" y="302859"/>
                </a:lnTo>
                <a:lnTo>
                  <a:pt x="838200" y="378573"/>
                </a:lnTo>
                <a:lnTo>
                  <a:pt x="800100" y="378573"/>
                </a:lnTo>
                <a:cubicBezTo>
                  <a:pt x="688086" y="378573"/>
                  <a:pt x="582835" y="421920"/>
                  <a:pt x="503777" y="500568"/>
                </a:cubicBezTo>
                <a:cubicBezTo>
                  <a:pt x="424625" y="579122"/>
                  <a:pt x="381000" y="683703"/>
                  <a:pt x="381000" y="795004"/>
                </a:cubicBezTo>
                <a:cubicBezTo>
                  <a:pt x="381000" y="906304"/>
                  <a:pt x="424625" y="1010885"/>
                  <a:pt x="503777" y="1089439"/>
                </a:cubicBezTo>
                <a:lnTo>
                  <a:pt x="503873" y="1089439"/>
                </a:lnTo>
                <a:lnTo>
                  <a:pt x="530828" y="1116223"/>
                </a:lnTo>
                <a:cubicBezTo>
                  <a:pt x="530828" y="1116223"/>
                  <a:pt x="503873" y="1143007"/>
                  <a:pt x="503873" y="1143007"/>
                </a:cubicBezTo>
                <a:lnTo>
                  <a:pt x="426434" y="1219952"/>
                </a:lnTo>
                <a:cubicBezTo>
                  <a:pt x="426434" y="1219952"/>
                  <a:pt x="261366" y="1383969"/>
                  <a:pt x="261366" y="1383969"/>
                </a:cubicBezTo>
                <a:lnTo>
                  <a:pt x="160401" y="1484291"/>
                </a:lnTo>
                <a:lnTo>
                  <a:pt x="106490" y="1430723"/>
                </a:lnTo>
                <a:lnTo>
                  <a:pt x="208121" y="1329739"/>
                </a:lnTo>
                <a:cubicBezTo>
                  <a:pt x="147066" y="1263110"/>
                  <a:pt x="98298" y="1187490"/>
                  <a:pt x="62960" y="1104487"/>
                </a:cubicBezTo>
                <a:cubicBezTo>
                  <a:pt x="21146" y="1006437"/>
                  <a:pt x="0" y="902329"/>
                  <a:pt x="0" y="795004"/>
                </a:cubicBezTo>
                <a:cubicBezTo>
                  <a:pt x="0" y="582719"/>
                  <a:pt x="83249" y="383116"/>
                  <a:pt x="234315" y="232823"/>
                </a:cubicBezTo>
                <a:cubicBezTo>
                  <a:pt x="385572" y="82718"/>
                  <a:pt x="586454" y="0"/>
                  <a:pt x="800100" y="0"/>
                </a:cubicBezTo>
                <a:close/>
              </a:path>
            </a:pathLst>
          </a:custGeom>
          <a:gradFill>
            <a:gsLst>
              <a:gs pos="0">
                <a:srgbClr val="F0F8FF"/>
              </a:gs>
              <a:gs pos="100000">
                <a:srgbClr val="F5EBFD"/>
              </a:gs>
            </a:gsLst>
            <a:lin ang="2698631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4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900">
                <a:latin typeface="Roboto SemiBold"/>
                <a:ea typeface="Roboto SemiBold"/>
                <a:cs typeface="Roboto SemiBold"/>
                <a:sym typeface="Roboto SemiBold"/>
              </a:rPr>
              <a:t>기존에는 SonarQube의 CQ(코드 품질)로 개발사에게 Challenge</a:t>
            </a:r>
            <a:endParaRPr sz="79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300">
                <a:latin typeface="Roboto SemiBold"/>
                <a:ea typeface="Roboto SemiBold"/>
                <a:cs typeface="Roboto SemiBold"/>
                <a:sym typeface="Roboto SemiBold"/>
              </a:rPr>
              <a:t>→ 그럼 제거해도 되나? No, 코드 품질 유지가 안 될거 같음</a:t>
            </a:r>
            <a:endParaRPr sz="73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300">
                <a:latin typeface="Roboto SemiBold"/>
                <a:ea typeface="Roboto SemiBold"/>
                <a:cs typeface="Roboto SemiBold"/>
                <a:sym typeface="Roboto SemiBold"/>
              </a:rPr>
              <a:t>→ 현재는 SI가 끝났기 때문에 현재 코드 품질만 봐도 되지 않을까?</a:t>
            </a:r>
            <a:endParaRPr sz="73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300">
                <a:latin typeface="Roboto SemiBold"/>
                <a:ea typeface="Roboto SemiBold"/>
                <a:cs typeface="Roboto SemiBold"/>
                <a:sym typeface="Roboto SemiBold"/>
              </a:rPr>
              <a:t>→ 그럼 Daliy로 심야 시간에 돌리자!</a:t>
            </a:r>
            <a:endParaRPr sz="73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7300">
                <a:latin typeface="Roboto SemiBold"/>
                <a:ea typeface="Roboto SemiBold"/>
                <a:cs typeface="Roboto SemiBold"/>
                <a:sym typeface="Roboto SemiBold"/>
              </a:rPr>
              <a:t>→ Schedule Job으로 풀어보자!</a:t>
            </a:r>
            <a:endParaRPr sz="73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t/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28" name="Google Shape;528;p54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9" name="Google Shape;529;p54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SonarQube</a:t>
            </a:r>
            <a:r>
              <a:rPr lang="en"/>
              <a:t>를 통한 정적 분석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5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"/>
              <a:t>SonarQube를 통한 정적 분석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t/>
            </a:r>
            <a:endParaRPr/>
          </a:p>
        </p:txBody>
      </p:sp>
      <p:sp>
        <p:nvSpPr>
          <p:cNvPr id="535" name="Google Shape;535;p55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6" name="Google Shape;5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83434" y="3442500"/>
            <a:ext cx="13540218" cy="957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149" y="4191560"/>
            <a:ext cx="14529839" cy="807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6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0"/>
              <a:t>과연 이 테스트 코드가 의미가 있을까?</a:t>
            </a:r>
            <a:endParaRPr b="1" sz="80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→ Legacy 함수에 대한 테스트, 중복된 Test도 많음</a:t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→ 어떤 서비스는 Test를 하고 어떤 서비스는 안함 </a:t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→ 정말 신뢰할 수 있는 테스트 코드인가? No</a:t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→ 그럼 제거 하는게 맞지 않을까?</a:t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t/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43" name="Google Shape;543;p56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4" name="Google Shape;544;p56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불필요한 Phase 제거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7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0" name="Google Shape;550;p57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불필요한 Phase 제거</a:t>
            </a:r>
            <a:endParaRPr/>
          </a:p>
        </p:txBody>
      </p:sp>
      <p:sp>
        <p:nvSpPr>
          <p:cNvPr id="551" name="Google Shape;551;p57"/>
          <p:cNvSpPr/>
          <p:nvPr/>
        </p:nvSpPr>
        <p:spPr>
          <a:xfrm>
            <a:off x="242213" y="4603000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Roboto SemiBold"/>
                <a:ea typeface="Roboto SemiBold"/>
                <a:cs typeface="Roboto SemiBold"/>
                <a:sym typeface="Roboto SemiBold"/>
              </a:rPr>
              <a:t>빌드 시 변수 확인</a:t>
            </a:r>
            <a:endParaRPr sz="4000">
              <a:solidFill>
                <a:schemeClr val="dk1"/>
              </a:solidFill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Roboto SemiBold"/>
                <a:ea typeface="Roboto SemiBold"/>
                <a:cs typeface="Roboto SemiBold"/>
                <a:sym typeface="Roboto SemiBold"/>
              </a:rPr>
              <a:t>Branch, Jira Ticket 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52" name="Google Shape;552;p57"/>
          <p:cNvSpPr/>
          <p:nvPr/>
        </p:nvSpPr>
        <p:spPr>
          <a:xfrm>
            <a:off x="6198671" y="4603000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Build Version 추출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000">
                <a:solidFill>
                  <a:schemeClr val="accent6"/>
                </a:solidFill>
                <a:latin typeface="Roboto SemiBold"/>
                <a:ea typeface="Roboto SemiBold"/>
                <a:cs typeface="Roboto SemiBold"/>
                <a:sym typeface="Roboto SemiBold"/>
              </a:rPr>
              <a:t>Perform Test </a:t>
            </a:r>
            <a:endParaRPr sz="4000">
              <a:solidFill>
                <a:schemeClr val="accent6"/>
              </a:solidFill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53" name="Google Shape;553;p57"/>
          <p:cNvSpPr/>
          <p:nvPr/>
        </p:nvSpPr>
        <p:spPr>
          <a:xfrm>
            <a:off x="12155130" y="4603000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Maven Build</a:t>
            </a:r>
            <a:b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</a:b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SonarQube Analysis 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54" name="Google Shape;554;p57"/>
          <p:cNvSpPr/>
          <p:nvPr/>
        </p:nvSpPr>
        <p:spPr>
          <a:xfrm>
            <a:off x="18111588" y="4603000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Build &amp; Push</a:t>
            </a:r>
            <a:b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</a:b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Docker Image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55" name="Google Shape;555;p57"/>
          <p:cNvSpPr/>
          <p:nvPr/>
        </p:nvSpPr>
        <p:spPr>
          <a:xfrm>
            <a:off x="24068047" y="4603000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Deploy to K8s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Using Helm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56" name="Google Shape;556;p57"/>
          <p:cNvSpPr/>
          <p:nvPr/>
        </p:nvSpPr>
        <p:spPr>
          <a:xfrm>
            <a:off x="11922752" y="11470501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SonarQube Phase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cxnSp>
        <p:nvCxnSpPr>
          <p:cNvPr id="557" name="Google Shape;557;p57"/>
          <p:cNvCxnSpPr>
            <a:stCxn id="551" idx="3"/>
            <a:endCxn id="552" idx="1"/>
          </p:cNvCxnSpPr>
          <p:nvPr/>
        </p:nvCxnSpPr>
        <p:spPr>
          <a:xfrm>
            <a:off x="5177513" y="5464000"/>
            <a:ext cx="1021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8" name="Google Shape;558;p57"/>
          <p:cNvCxnSpPr/>
          <p:nvPr/>
        </p:nvCxnSpPr>
        <p:spPr>
          <a:xfrm>
            <a:off x="11177387" y="5464049"/>
            <a:ext cx="1021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9" name="Google Shape;559;p57"/>
          <p:cNvCxnSpPr/>
          <p:nvPr/>
        </p:nvCxnSpPr>
        <p:spPr>
          <a:xfrm>
            <a:off x="17090520" y="5464049"/>
            <a:ext cx="1021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0" name="Google Shape;560;p57"/>
          <p:cNvCxnSpPr/>
          <p:nvPr/>
        </p:nvCxnSpPr>
        <p:spPr>
          <a:xfrm>
            <a:off x="23046979" y="5464049"/>
            <a:ext cx="1021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1" name="Google Shape;561;p57"/>
          <p:cNvSpPr/>
          <p:nvPr/>
        </p:nvSpPr>
        <p:spPr>
          <a:xfrm>
            <a:off x="3399951" y="9516171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빌드 시 변수 확인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Branch, Jira Ticket 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62" name="Google Shape;562;p57"/>
          <p:cNvSpPr/>
          <p:nvPr/>
        </p:nvSpPr>
        <p:spPr>
          <a:xfrm>
            <a:off x="9356410" y="9516171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Build Version 추출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63" name="Google Shape;563;p57"/>
          <p:cNvSpPr/>
          <p:nvPr/>
        </p:nvSpPr>
        <p:spPr>
          <a:xfrm>
            <a:off x="15312868" y="9516171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Maven Build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cxnSp>
        <p:nvCxnSpPr>
          <p:cNvPr id="564" name="Google Shape;564;p57"/>
          <p:cNvCxnSpPr>
            <a:stCxn id="561" idx="3"/>
            <a:endCxn id="562" idx="1"/>
          </p:cNvCxnSpPr>
          <p:nvPr/>
        </p:nvCxnSpPr>
        <p:spPr>
          <a:xfrm>
            <a:off x="8335251" y="10377171"/>
            <a:ext cx="1021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5" name="Google Shape;565;p57"/>
          <p:cNvCxnSpPr/>
          <p:nvPr/>
        </p:nvCxnSpPr>
        <p:spPr>
          <a:xfrm>
            <a:off x="14335126" y="10377220"/>
            <a:ext cx="1021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6" name="Google Shape;566;p57"/>
          <p:cNvCxnSpPr/>
          <p:nvPr/>
        </p:nvCxnSpPr>
        <p:spPr>
          <a:xfrm>
            <a:off x="20248259" y="10377220"/>
            <a:ext cx="1021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7" name="Google Shape;567;p57"/>
          <p:cNvSpPr/>
          <p:nvPr/>
        </p:nvSpPr>
        <p:spPr>
          <a:xfrm>
            <a:off x="21269327" y="9516171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Build &amp; Push</a:t>
            </a:r>
            <a:b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</a:b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Docker Image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68" name="Google Shape;568;p57"/>
          <p:cNvSpPr txBox="1"/>
          <p:nvPr/>
        </p:nvSpPr>
        <p:spPr>
          <a:xfrm>
            <a:off x="404100" y="2944100"/>
            <a:ext cx="18375300" cy="12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기존 빌드 파이프라인(CD까지 이어짐)</a:t>
            </a:r>
            <a:endParaRPr b="1" sz="8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9" name="Google Shape;569;p57"/>
          <p:cNvSpPr txBox="1"/>
          <p:nvPr/>
        </p:nvSpPr>
        <p:spPr>
          <a:xfrm>
            <a:off x="404100" y="7984850"/>
            <a:ext cx="18375300" cy="12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변경 빌드 파이프라인(CI/CD분리)</a:t>
            </a:r>
            <a:endParaRPr b="1" sz="8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Google Shape;570;p57"/>
          <p:cNvSpPr/>
          <p:nvPr/>
        </p:nvSpPr>
        <p:spPr>
          <a:xfrm>
            <a:off x="3399939" y="13424821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배포 시 변수 확인</a:t>
            </a:r>
            <a:b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</a:b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Image Tag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71" name="Google Shape;571;p57"/>
          <p:cNvSpPr/>
          <p:nvPr/>
        </p:nvSpPr>
        <p:spPr>
          <a:xfrm>
            <a:off x="9356397" y="13424821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Change Image Tag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72" name="Google Shape;572;p57"/>
          <p:cNvSpPr/>
          <p:nvPr/>
        </p:nvSpPr>
        <p:spPr>
          <a:xfrm>
            <a:off x="15312856" y="13424821"/>
            <a:ext cx="4935300" cy="17220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SemiBold"/>
                <a:ea typeface="Roboto SemiBold"/>
                <a:cs typeface="Roboto SemiBold"/>
                <a:sym typeface="Roboto SemiBold"/>
              </a:rPr>
              <a:t>ArgoCD Sync</a:t>
            </a:r>
            <a:endParaRPr sz="4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cxnSp>
        <p:nvCxnSpPr>
          <p:cNvPr id="573" name="Google Shape;573;p57"/>
          <p:cNvCxnSpPr/>
          <p:nvPr/>
        </p:nvCxnSpPr>
        <p:spPr>
          <a:xfrm>
            <a:off x="8356888" y="14285820"/>
            <a:ext cx="1021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4" name="Google Shape;574;p57"/>
          <p:cNvCxnSpPr/>
          <p:nvPr/>
        </p:nvCxnSpPr>
        <p:spPr>
          <a:xfrm>
            <a:off x="14270021" y="14285820"/>
            <a:ext cx="10212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8"/>
          <p:cNvSpPr txBox="1"/>
          <p:nvPr>
            <p:ph idx="1" type="body"/>
          </p:nvPr>
        </p:nvSpPr>
        <p:spPr>
          <a:xfrm>
            <a:off x="1642249" y="3357675"/>
            <a:ext cx="273369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Pod(Executor)에서 Maven을 통해서 빌드할 때 더 빠르게 하는 방법</a:t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→ Concurrent Option + Cache 적용</a:t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→ Cache는 local로 하면 날아가니까 AWS Native 기능 뭐 없나..?</a:t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→ </a:t>
            </a: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 Pod Identity로 </a:t>
            </a:r>
            <a:r>
              <a:rPr lang="en" sz="8000">
                <a:latin typeface="Roboto SemiBold"/>
                <a:ea typeface="Roboto SemiBold"/>
                <a:cs typeface="Roboto SemiBold"/>
                <a:sym typeface="Roboto SemiBold"/>
              </a:rPr>
              <a:t>S3를 활용해보자! </a:t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t/>
            </a:r>
            <a:endParaRPr sz="8000">
              <a:latin typeface="Roboto SemiBold"/>
              <a:ea typeface="Roboto SemiBold"/>
              <a:cs typeface="Roboto SemiBold"/>
              <a:sym typeface="Roboto SemiBold"/>
            </a:endParaRPr>
          </a:p>
        </p:txBody>
      </p:sp>
      <p:sp>
        <p:nvSpPr>
          <p:cNvPr id="580" name="Google Shape;580;p58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1" name="Google Shape;581;p58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Maven </a:t>
            </a:r>
            <a:r>
              <a:rPr lang="en"/>
              <a:t>성능 최적화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9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7" name="Google Shape;587;p59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Maven 성능 최적화</a:t>
            </a:r>
            <a:endParaRPr/>
          </a:p>
        </p:txBody>
      </p:sp>
      <p:pic>
        <p:nvPicPr>
          <p:cNvPr id="588" name="Google Shape;58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850" y="3451314"/>
            <a:ext cx="26795850" cy="100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Linkedin - Free social media icons" id="312" name="Google Shape;31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5341" y="11553443"/>
            <a:ext cx="1082065" cy="9741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패턴, 스티치이(가) 표시된 사진&#10;&#10;자동 생성된 설명" id="313" name="Google Shape;31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3798" y="12527573"/>
            <a:ext cx="2263422" cy="203767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3"/>
          <p:cNvSpPr txBox="1"/>
          <p:nvPr/>
        </p:nvSpPr>
        <p:spPr>
          <a:xfrm>
            <a:off x="895075" y="91438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소개</a:t>
            </a:r>
            <a:endParaRPr b="1" sz="8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5" name="Google Shape;315;p33"/>
          <p:cNvPicPr preferRelativeResize="0"/>
          <p:nvPr/>
        </p:nvPicPr>
        <p:blipFill rotWithShape="1">
          <a:blip r:embed="rId5">
            <a:alphaModFix/>
          </a:blip>
          <a:srcRect b="0" l="26712" r="22123" t="0"/>
          <a:stretch/>
        </p:blipFill>
        <p:spPr>
          <a:xfrm>
            <a:off x="3252305" y="3444074"/>
            <a:ext cx="7209944" cy="792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3"/>
          <p:cNvSpPr txBox="1"/>
          <p:nvPr/>
        </p:nvSpPr>
        <p:spPr>
          <a:xfrm>
            <a:off x="2535113" y="11653463"/>
            <a:ext cx="9284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https://www.linkedin.com/in/youngjin-jung/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17" name="Google Shape;317;p33"/>
          <p:cNvGrpSpPr/>
          <p:nvPr/>
        </p:nvGrpSpPr>
        <p:grpSpPr>
          <a:xfrm>
            <a:off x="11957541" y="3444073"/>
            <a:ext cx="15617143" cy="11620806"/>
            <a:chOff x="697370" y="1435034"/>
            <a:chExt cx="10788300" cy="4842003"/>
          </a:xfrm>
        </p:grpSpPr>
        <p:sp>
          <p:nvSpPr>
            <p:cNvPr id="318" name="Google Shape;318;p33"/>
            <p:cNvSpPr/>
            <p:nvPr/>
          </p:nvSpPr>
          <p:spPr>
            <a:xfrm flipH="1" rot="-5400000">
              <a:off x="5359970" y="-3227566"/>
              <a:ext cx="1463100" cy="10788300"/>
            </a:xfrm>
            <a:prstGeom prst="roundRect">
              <a:avLst>
                <a:gd fmla="val 3414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9" name="Google Shape;319;p33"/>
            <p:cNvSpPr/>
            <p:nvPr/>
          </p:nvSpPr>
          <p:spPr>
            <a:xfrm flipH="1" rot="-5400000">
              <a:off x="11570" y="2120834"/>
              <a:ext cx="14631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FF0078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0" name="Google Shape;320;p33"/>
            <p:cNvSpPr/>
            <p:nvPr/>
          </p:nvSpPr>
          <p:spPr>
            <a:xfrm flipH="1" rot="-5400000">
              <a:off x="5359970" y="-1538115"/>
              <a:ext cx="1463100" cy="10788300"/>
            </a:xfrm>
            <a:prstGeom prst="roundRect">
              <a:avLst>
                <a:gd fmla="val 3414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1" name="Google Shape;321;p33"/>
            <p:cNvSpPr/>
            <p:nvPr/>
          </p:nvSpPr>
          <p:spPr>
            <a:xfrm flipH="1" rot="-5400000">
              <a:off x="11570" y="3810285"/>
              <a:ext cx="14631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3C95FF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2" name="Google Shape;322;p33"/>
            <p:cNvSpPr/>
            <p:nvPr/>
          </p:nvSpPr>
          <p:spPr>
            <a:xfrm flipH="1" rot="-5400000">
              <a:off x="5359970" y="151336"/>
              <a:ext cx="1463100" cy="10788300"/>
            </a:xfrm>
            <a:prstGeom prst="roundRect">
              <a:avLst>
                <a:gd fmla="val 3414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3" name="Google Shape;323;p33"/>
            <p:cNvSpPr/>
            <p:nvPr/>
          </p:nvSpPr>
          <p:spPr>
            <a:xfrm flipH="1" rot="-5400000">
              <a:off x="11570" y="5499736"/>
              <a:ext cx="14631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6B27A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24" name="Google Shape;324;p33"/>
          <p:cNvSpPr txBox="1"/>
          <p:nvPr/>
        </p:nvSpPr>
        <p:spPr>
          <a:xfrm>
            <a:off x="12195799" y="3444075"/>
            <a:ext cx="15377400" cy="35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438900" wrap="square" tIns="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lang="en" sz="4400">
                <a:latin typeface="Roboto"/>
                <a:ea typeface="Roboto"/>
                <a:cs typeface="Roboto"/>
                <a:sym typeface="Roboto"/>
              </a:rPr>
              <a:t>LG U+ DevOps Engineer</a:t>
            </a:r>
            <a:endParaRPr b="1" sz="44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lang="en" sz="4400">
                <a:latin typeface="Roboto"/>
                <a:ea typeface="Roboto"/>
                <a:cs typeface="Roboto"/>
                <a:sym typeface="Roboto"/>
              </a:rPr>
              <a:t>Datadog Ambassadors (since 2025)</a:t>
            </a:r>
            <a:endParaRPr b="1" sz="44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lang="en" sz="4400">
                <a:latin typeface="Roboto"/>
                <a:ea typeface="Roboto"/>
                <a:cs typeface="Roboto"/>
                <a:sym typeface="Roboto"/>
              </a:rPr>
              <a:t>AWS Community Builder</a:t>
            </a:r>
            <a:endParaRPr b="1" sz="44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lang="en" sz="4400">
                <a:latin typeface="Roboto"/>
                <a:ea typeface="Roboto"/>
                <a:cs typeface="Roboto"/>
                <a:sym typeface="Roboto"/>
              </a:rPr>
              <a:t>Hashicorp Ambassadors</a:t>
            </a:r>
            <a:endParaRPr b="1" sz="4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12098224" y="7498750"/>
            <a:ext cx="15474900" cy="35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438900" wrap="square" tIns="0">
            <a:noAutofit/>
          </a:bodyPr>
          <a:lstStyle/>
          <a:p>
            <a:pPr indent="0" lvl="0" marL="0" rtl="0" algn="ctr"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lang="en" sz="4400">
                <a:latin typeface="Roboto"/>
                <a:ea typeface="Roboto"/>
                <a:cs typeface="Roboto"/>
                <a:sym typeface="Roboto"/>
              </a:rPr>
              <a:t>Backend Developer(APM) → DevOps Engineer</a:t>
            </a:r>
            <a:endParaRPr b="1" sz="4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33"/>
          <p:cNvSpPr txBox="1"/>
          <p:nvPr/>
        </p:nvSpPr>
        <p:spPr>
          <a:xfrm>
            <a:off x="12195824" y="11553450"/>
            <a:ext cx="15377400" cy="35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438900" wrap="square" tIns="0">
            <a:noAutofit/>
          </a:bodyPr>
          <a:lstStyle/>
          <a:p>
            <a:pPr indent="0" lvl="0" mar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lang="en" sz="4800">
                <a:latin typeface="Roboto"/>
                <a:ea typeface="Roboto"/>
                <a:cs typeface="Roboto"/>
                <a:sym typeface="Roboto"/>
              </a:rPr>
              <a:t>AWS/Datadog/K8s</a:t>
            </a:r>
            <a:br>
              <a:rPr b="1" lang="en" sz="4800">
                <a:latin typeface="Roboto"/>
                <a:ea typeface="Roboto"/>
                <a:cs typeface="Roboto"/>
                <a:sym typeface="Roboto"/>
              </a:rPr>
            </a:br>
            <a:r>
              <a:rPr b="1" lang="en" sz="4800">
                <a:latin typeface="Roboto"/>
                <a:ea typeface="Roboto"/>
                <a:cs typeface="Roboto"/>
                <a:sym typeface="Roboto"/>
              </a:rPr>
              <a:t>SRE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lang="en" sz="4800">
                <a:latin typeface="Roboto"/>
                <a:ea typeface="Roboto"/>
                <a:cs typeface="Roboto"/>
                <a:sym typeface="Roboto"/>
              </a:rPr>
              <a:t>Migration/Modernization/Automation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0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4" name="Google Shape;594;p60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Maven 성능 최적화</a:t>
            </a:r>
            <a:endParaRPr/>
          </a:p>
        </p:txBody>
      </p:sp>
      <p:pic>
        <p:nvPicPr>
          <p:cNvPr id="595" name="Google Shape;59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669" y="2039750"/>
            <a:ext cx="13480752" cy="135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1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1" name="Google Shape;601;p61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Maven 성능 최적화</a:t>
            </a:r>
            <a:endParaRPr/>
          </a:p>
        </p:txBody>
      </p:sp>
      <p:pic>
        <p:nvPicPr>
          <p:cNvPr id="602" name="Google Shape;60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5375" y="2072800"/>
            <a:ext cx="15650050" cy="13479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2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8" name="Google Shape;608;p62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Maven 성능 최적화</a:t>
            </a:r>
            <a:endParaRPr/>
          </a:p>
        </p:txBody>
      </p:sp>
      <p:pic>
        <p:nvPicPr>
          <p:cNvPr id="609" name="Google Shape;60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8662" y="2219775"/>
            <a:ext cx="22143473" cy="1284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3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5" name="Google Shape;615;p63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Maven 성능 최적화</a:t>
            </a:r>
            <a:endParaRPr/>
          </a:p>
        </p:txBody>
      </p:sp>
      <p:pic>
        <p:nvPicPr>
          <p:cNvPr id="616" name="Google Shape;61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305" y="2926075"/>
            <a:ext cx="24204175" cy="1242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4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800"/>
              <a:buFont typeface="Roboto"/>
              <a:buNone/>
            </a:pPr>
            <a:r>
              <a:rPr lang="en"/>
              <a:t>Result</a:t>
            </a:r>
            <a:endParaRPr/>
          </a:p>
        </p:txBody>
      </p:sp>
      <p:sp>
        <p:nvSpPr>
          <p:cNvPr id="622" name="Google Shape;622;p64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  <a:buClr>
                <a:schemeClr val="lt1"/>
              </a:buClr>
              <a:buSzPts val="5700"/>
              <a:buNone/>
            </a:pPr>
            <a:r>
              <a:rPr lang="en"/>
              <a:t>그래서 얼마나 좋아졌을까?</a:t>
            </a:r>
            <a:endParaRPr/>
          </a:p>
        </p:txBody>
      </p:sp>
      <p:sp>
        <p:nvSpPr>
          <p:cNvPr id="623" name="Google Shape;623;p64"/>
          <p:cNvSpPr txBox="1"/>
          <p:nvPr>
            <p:ph idx="4294967295" type="sldNum"/>
          </p:nvPr>
        </p:nvSpPr>
        <p:spPr>
          <a:xfrm>
            <a:off x="28426867" y="15620318"/>
            <a:ext cx="8337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5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3가지 변화(Result)</a:t>
            </a:r>
            <a:endParaRPr/>
          </a:p>
        </p:txBody>
      </p:sp>
      <p:sp>
        <p:nvSpPr>
          <p:cNvPr id="629" name="Google Shape;629;p65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0" name="Google Shape;630;p65"/>
          <p:cNvSpPr/>
          <p:nvPr/>
        </p:nvSpPr>
        <p:spPr>
          <a:xfrm>
            <a:off x="10498568" y="3458146"/>
            <a:ext cx="8298000" cy="116064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410"/>
              </a:srgbClr>
            </a:outerShdw>
          </a:effectLst>
        </p:spPr>
        <p:txBody>
          <a:bodyPr anchorCtr="0" anchor="t" bIns="0" lIns="438900" spcFirstLastPara="1" rIns="219425" wrap="square" tIns="6583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4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IDC환경의 한정된 리소스로 구성된 빌드 환경과 속도, 배포까지의 연결성</a:t>
            </a:r>
            <a:endParaRPr b="1" sz="4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빌드와 배포 Phase를 분리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○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최대 15분을 넘지 않음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○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CI단계에서만 최대 75% 이상 단축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Public Cloud 환경에서 빌드 되므로 병렬빌드가 가능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Jenkins와 ArgoCD를 활용해서 빌드와 배포를 연계해서 할 수 있음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1" name="Google Shape;631;p65"/>
          <p:cNvSpPr/>
          <p:nvPr/>
        </p:nvSpPr>
        <p:spPr>
          <a:xfrm>
            <a:off x="10501307" y="3458146"/>
            <a:ext cx="8295000" cy="2196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Roboto"/>
              <a:buNone/>
            </a:pPr>
            <a:r>
              <a:t/>
            </a:r>
            <a:endParaRPr b="1" i="0" sz="4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2" name="Google Shape;632;p65"/>
          <p:cNvSpPr/>
          <p:nvPr/>
        </p:nvSpPr>
        <p:spPr>
          <a:xfrm>
            <a:off x="19259748" y="3458146"/>
            <a:ext cx="8298000" cy="116064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410"/>
              </a:srgbClr>
            </a:outerShdw>
          </a:effectLst>
        </p:spPr>
        <p:txBody>
          <a:bodyPr anchorCtr="0" anchor="t" bIns="0" lIns="438900" spcFirstLastPara="1" rIns="219425" wrap="square" tIns="6583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4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가시성, 확장성과 가독성을 겸비한 CI/CD</a:t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Datadog을 활용한 CI </a:t>
            </a:r>
            <a:r>
              <a:rPr lang="en" sz="3800">
                <a:latin typeface="Roboto"/>
                <a:ea typeface="Roboto"/>
                <a:cs typeface="Roboto"/>
                <a:sym typeface="Roboto"/>
              </a:rPr>
              <a:t>Visibility</a:t>
            </a:r>
            <a:r>
              <a:rPr lang="en" sz="3800">
                <a:latin typeface="Roboto"/>
                <a:ea typeface="Roboto"/>
                <a:cs typeface="Roboto"/>
                <a:sym typeface="Roboto"/>
              </a:rPr>
              <a:t> 확보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Gitlab CI yaml을 공통화하여 관리하는 부분, 서비스별 변수화하여 기능 추가, 수정을 쉽게 관리할 수 있도록 변경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서비스가 </a:t>
            </a:r>
            <a:r>
              <a:rPr lang="en" sz="3800">
                <a:latin typeface="Roboto"/>
                <a:ea typeface="Roboto"/>
                <a:cs typeface="Roboto"/>
                <a:sym typeface="Roboto"/>
              </a:rPr>
              <a:t>추가돼도</a:t>
            </a:r>
            <a:r>
              <a:rPr lang="en" sz="3800">
                <a:latin typeface="Roboto"/>
                <a:ea typeface="Roboto"/>
                <a:cs typeface="Roboto"/>
                <a:sym typeface="Roboto"/>
              </a:rPr>
              <a:t> Runner 혹은 Executor를 </a:t>
            </a:r>
            <a:r>
              <a:rPr lang="en" sz="3800">
                <a:latin typeface="Roboto"/>
                <a:ea typeface="Roboto"/>
                <a:cs typeface="Roboto"/>
                <a:sym typeface="Roboto"/>
              </a:rPr>
              <a:t>추가함으로써</a:t>
            </a:r>
            <a:r>
              <a:rPr lang="en" sz="3800">
                <a:latin typeface="Roboto"/>
                <a:ea typeface="Roboto"/>
                <a:cs typeface="Roboto"/>
                <a:sym typeface="Roboto"/>
              </a:rPr>
              <a:t> 확장에 용이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3" name="Google Shape;633;p65"/>
          <p:cNvSpPr/>
          <p:nvPr/>
        </p:nvSpPr>
        <p:spPr>
          <a:xfrm>
            <a:off x="19262489" y="3458146"/>
            <a:ext cx="8295000" cy="2196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4" name="Google Shape;634;p65"/>
          <p:cNvSpPr/>
          <p:nvPr/>
        </p:nvSpPr>
        <p:spPr>
          <a:xfrm>
            <a:off x="1703088" y="3458146"/>
            <a:ext cx="8298000" cy="11606400"/>
          </a:xfrm>
          <a:prstGeom prst="round2SameRect">
            <a:avLst>
              <a:gd fmla="val 0" name="adj1"/>
              <a:gd fmla="val 3112" name="adj2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410"/>
              </a:srgbClr>
            </a:outerShdw>
          </a:effectLst>
        </p:spPr>
        <p:txBody>
          <a:bodyPr anchorCtr="0" anchor="t" bIns="0" lIns="438900" spcFirstLastPara="1" rIns="219425" wrap="square" tIns="6583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lang="en" sz="4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개발자들의 개발 습관</a:t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본인들이 올린 MR로 빌드가 제대로 안되면, 바로 Gitlab에서 확인 가능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  <a:p>
            <a:pPr indent="-469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3800"/>
              <a:buFont typeface="Roboto"/>
              <a:buChar char="●"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Branch Condition과 MR로 Commit History를 이전보다 관리하기 쉽게 변경</a:t>
            </a:r>
            <a:endParaRPr sz="3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5" name="Google Shape;635;p65"/>
          <p:cNvSpPr/>
          <p:nvPr/>
        </p:nvSpPr>
        <p:spPr>
          <a:xfrm>
            <a:off x="1705829" y="3458146"/>
            <a:ext cx="8295000" cy="219600"/>
          </a:xfrm>
          <a:prstGeom prst="rect">
            <a:avLst/>
          </a:prstGeom>
          <a:gradFill>
            <a:gsLst>
              <a:gs pos="0">
                <a:srgbClr val="4F00FF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6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5600"/>
              <a:t>기존에는 </a:t>
            </a:r>
            <a:r>
              <a:rPr b="1" lang="en" sz="5600"/>
              <a:t>On-Prem Server에서 Pipeline이 돌아갔기 때문에 나가지 않았던</a:t>
            </a:r>
            <a:endParaRPr b="1" sz="56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5600"/>
              <a:t>Node 사용료 + Network 사용료가 발생했습니다.</a:t>
            </a:r>
            <a:endParaRPr b="1" sz="56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56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en" sz="6000"/>
              <a:t>하지만!! </a:t>
            </a:r>
            <a:r>
              <a:rPr b="1" lang="en" sz="6000" u="sng"/>
              <a:t>가시성, 성능, 생산성, 유지보수</a:t>
            </a:r>
            <a:r>
              <a:rPr b="1" lang="en" sz="6000"/>
              <a:t>는 향상됐습니다.</a:t>
            </a:r>
            <a:endParaRPr b="1" sz="6000"/>
          </a:p>
        </p:txBody>
      </p:sp>
      <p:sp>
        <p:nvSpPr>
          <p:cNvPr id="641" name="Google Shape;641;p66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2" name="Google Shape;642;p66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결과론적으로는…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7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8" name="Google Shape;648;p67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가시성</a:t>
            </a:r>
            <a:endParaRPr/>
          </a:p>
        </p:txBody>
      </p:sp>
      <p:pic>
        <p:nvPicPr>
          <p:cNvPr id="649" name="Google Shape;64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564" y="2548375"/>
            <a:ext cx="24963676" cy="1273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8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5" name="Google Shape;655;p68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가시성</a:t>
            </a:r>
            <a:endParaRPr/>
          </a:p>
        </p:txBody>
      </p:sp>
      <p:pic>
        <p:nvPicPr>
          <p:cNvPr id="656" name="Google Shape;65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272696"/>
            <a:ext cx="29108399" cy="10371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9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2" name="Google Shape;662;p69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가시성</a:t>
            </a:r>
            <a:endParaRPr/>
          </a:p>
        </p:txBody>
      </p:sp>
      <p:pic>
        <p:nvPicPr>
          <p:cNvPr id="663" name="Google Shape;66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613" y="2926081"/>
            <a:ext cx="26171227" cy="1226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800"/>
              <a:buFont typeface="Roboto"/>
              <a:buNone/>
            </a:pPr>
            <a:r>
              <a:rPr lang="en"/>
              <a:t>Why</a:t>
            </a:r>
            <a:endParaRPr/>
          </a:p>
        </p:txBody>
      </p:sp>
      <p:sp>
        <p:nvSpPr>
          <p:cNvPr id="332" name="Google Shape;332;p34"/>
          <p:cNvSpPr txBox="1"/>
          <p:nvPr>
            <p:ph idx="1" type="subTitle"/>
          </p:nvPr>
        </p:nvSpPr>
        <p:spPr>
          <a:xfrm>
            <a:off x="1668204" y="4985004"/>
            <a:ext cx="25855800" cy="26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1400"/>
              </a:spcAft>
              <a:buClr>
                <a:schemeClr val="lt1"/>
              </a:buClr>
              <a:buSzPts val="5700"/>
              <a:buNone/>
            </a:pPr>
            <a:r>
              <a:rPr lang="en"/>
              <a:t>왜 IDC의 Gitlab CI를 EKS환경에?</a:t>
            </a:r>
            <a:endParaRPr/>
          </a:p>
        </p:txBody>
      </p:sp>
      <p:sp>
        <p:nvSpPr>
          <p:cNvPr id="333" name="Google Shape;333;p34"/>
          <p:cNvSpPr txBox="1"/>
          <p:nvPr>
            <p:ph idx="4294967295" type="sldNum"/>
          </p:nvPr>
        </p:nvSpPr>
        <p:spPr>
          <a:xfrm>
            <a:off x="28426867" y="15620318"/>
            <a:ext cx="8337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0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9" name="Google Shape;669;p70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가시성</a:t>
            </a:r>
            <a:endParaRPr/>
          </a:p>
        </p:txBody>
      </p:sp>
      <p:pic>
        <p:nvPicPr>
          <p:cNvPr id="670" name="Google Shape;6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713" y="2382131"/>
            <a:ext cx="25507376" cy="131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1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6" name="Google Shape;676;p71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성능/생산성</a:t>
            </a:r>
            <a:endParaRPr/>
          </a:p>
        </p:txBody>
      </p:sp>
      <p:pic>
        <p:nvPicPr>
          <p:cNvPr id="677" name="Google Shape;677;p71" title="스크린샷 2025-05-17 오후 3.31.5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450" y="3589601"/>
            <a:ext cx="7665775" cy="10199194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1"/>
          <p:cNvSpPr txBox="1"/>
          <p:nvPr>
            <p:ph idx="1" type="body"/>
          </p:nvPr>
        </p:nvSpPr>
        <p:spPr>
          <a:xfrm>
            <a:off x="9149779" y="3357675"/>
            <a:ext cx="183702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5600"/>
              <a:t>기존 파이프라인에서는 Jenkins Slave는 최대 12개의 Job 가능 * 5 Slaves</a:t>
            </a:r>
            <a:endParaRPr b="1" sz="56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5600"/>
              <a:t>⇒ 60개의 job 가능</a:t>
            </a:r>
            <a:endParaRPr b="1" sz="56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56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5600"/>
              <a:t>변경된 파이프라인에서는 Runner는 각 Group(12개)당 Current Executor를 30~50개씩 배치 </a:t>
            </a:r>
            <a:endParaRPr b="1" sz="56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en" sz="5600"/>
              <a:t>⇒ 적은 Resource로 병렬 Job을 더 많이 수행 가능</a:t>
            </a:r>
            <a:endParaRPr b="1" sz="56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2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"/>
              <a:t>성능/생산성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t/>
            </a:r>
            <a:endParaRPr/>
          </a:p>
        </p:txBody>
      </p:sp>
      <p:sp>
        <p:nvSpPr>
          <p:cNvPr id="685" name="Google Shape;685;p72"/>
          <p:cNvSpPr/>
          <p:nvPr/>
        </p:nvSpPr>
        <p:spPr>
          <a:xfrm>
            <a:off x="12641580" y="3458146"/>
            <a:ext cx="14934900" cy="10010100"/>
          </a:xfrm>
          <a:prstGeom prst="roundRect">
            <a:avLst>
              <a:gd fmla="val 2647" name="adj"/>
            </a:avLst>
          </a:prstGeom>
          <a:solidFill>
            <a:schemeClr val="lt1"/>
          </a:solidFill>
          <a:ln>
            <a:noFill/>
          </a:ln>
          <a:effectLst>
            <a:outerShdw blurRad="101600" rotWithShape="0" algn="ctr" dir="5400000" dist="50800">
              <a:srgbClr val="000000">
                <a:alpha val="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"/>
              <a:buFont typeface="Roboto"/>
              <a:buNone/>
            </a:pPr>
            <a:r>
              <a:t/>
            </a:r>
            <a:endParaRPr b="1" i="0" sz="200" u="none" cap="none" strike="noStrike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86" name="Google Shape;686;p72"/>
          <p:cNvGrpSpPr/>
          <p:nvPr/>
        </p:nvGrpSpPr>
        <p:grpSpPr>
          <a:xfrm>
            <a:off x="1668845" y="3466798"/>
            <a:ext cx="10527559" cy="9992933"/>
            <a:chOff x="695323" y="1422465"/>
            <a:chExt cx="4386300" cy="4163722"/>
          </a:xfrm>
        </p:grpSpPr>
        <p:sp>
          <p:nvSpPr>
            <p:cNvPr id="687" name="Google Shape;687;p72"/>
            <p:cNvSpPr/>
            <p:nvPr/>
          </p:nvSpPr>
          <p:spPr>
            <a:xfrm>
              <a:off x="695323" y="1422465"/>
              <a:ext cx="4386300" cy="273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300"/>
                <a:buFont typeface="Roboto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8" name="Google Shape;688;p72"/>
            <p:cNvSpPr/>
            <p:nvPr/>
          </p:nvSpPr>
          <p:spPr>
            <a:xfrm>
              <a:off x="695323" y="5558887"/>
              <a:ext cx="4386300" cy="273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300"/>
                <a:buFont typeface="Roboto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89" name="Google Shape;689;p72"/>
          <p:cNvSpPr txBox="1"/>
          <p:nvPr/>
        </p:nvSpPr>
        <p:spPr>
          <a:xfrm>
            <a:off x="13503842" y="3921142"/>
            <a:ext cx="132105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Phase 분리에 따른 빌드 시간 단축</a:t>
            </a:r>
            <a:endParaRPr sz="3300"/>
          </a:p>
        </p:txBody>
      </p:sp>
      <p:pic>
        <p:nvPicPr>
          <p:cNvPr id="690" name="Google Shape;690;p7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76894" y="4875535"/>
            <a:ext cx="8254719" cy="8299339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72"/>
          <p:cNvSpPr/>
          <p:nvPr/>
        </p:nvSpPr>
        <p:spPr>
          <a:xfrm>
            <a:off x="1668773" y="3523642"/>
            <a:ext cx="10514100" cy="95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389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Roboto"/>
              <a:buNone/>
            </a:pPr>
            <a:r>
              <a:rPr b="1" lang="en" sz="8300">
                <a:latin typeface="Roboto Mono"/>
                <a:ea typeface="Roboto Mono"/>
                <a:cs typeface="Roboto Mono"/>
                <a:sym typeface="Roboto Mono"/>
              </a:rPr>
              <a:t>Branch 조건 Pipeline 최적화 </a:t>
            </a:r>
            <a:endParaRPr b="1" sz="83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Roboto"/>
              <a:buNone/>
            </a:pPr>
            <a:r>
              <a:rPr b="1" lang="en" sz="8300">
                <a:latin typeface="Roboto Mono"/>
                <a:ea typeface="Roboto Mono"/>
                <a:cs typeface="Roboto Mono"/>
                <a:sym typeface="Roboto Mono"/>
              </a:rPr>
              <a:t>Phase 분리</a:t>
            </a:r>
            <a:endParaRPr b="1" sz="8300"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692" name="Google Shape;692;p72"/>
          <p:cNvGrpSpPr/>
          <p:nvPr/>
        </p:nvGrpSpPr>
        <p:grpSpPr>
          <a:xfrm>
            <a:off x="23118571" y="8572096"/>
            <a:ext cx="961759" cy="961721"/>
            <a:chOff x="2140462" y="2704266"/>
            <a:chExt cx="383400" cy="383400"/>
          </a:xfrm>
        </p:grpSpPr>
        <p:sp>
          <p:nvSpPr>
            <p:cNvPr id="693" name="Google Shape;693;p72"/>
            <p:cNvSpPr/>
            <p:nvPr/>
          </p:nvSpPr>
          <p:spPr>
            <a:xfrm>
              <a:off x="2140462" y="2704266"/>
              <a:ext cx="383400" cy="383400"/>
            </a:xfrm>
            <a:prstGeom prst="ellipse">
              <a:avLst/>
            </a:prstGeom>
            <a:solidFill>
              <a:srgbClr val="6B27AC">
                <a:alpha val="49800"/>
              </a:srgbClr>
            </a:soli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4" name="Google Shape;694;p72"/>
            <p:cNvSpPr/>
            <p:nvPr/>
          </p:nvSpPr>
          <p:spPr>
            <a:xfrm>
              <a:off x="2239236" y="2804495"/>
              <a:ext cx="183000" cy="183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800"/>
                </a:srgbClr>
              </a:outerShdw>
            </a:effectLst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95" name="Google Shape;695;p72"/>
          <p:cNvSpPr/>
          <p:nvPr/>
        </p:nvSpPr>
        <p:spPr>
          <a:xfrm>
            <a:off x="17166611" y="7000943"/>
            <a:ext cx="5886600" cy="3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9675" lIns="219425" spcFirstLastPara="1" rIns="219425" wrap="square" tIns="10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0"/>
              <a:buFont typeface="Roboto Mono"/>
              <a:buNone/>
            </a:pPr>
            <a:r>
              <a:rPr b="1" i="0" lang="en" sz="15800" u="none" cap="none" strike="noStrike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75%</a:t>
            </a:r>
            <a:endParaRPr sz="4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 Mono"/>
              <a:buNone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최대 단축 시간</a:t>
            </a:r>
            <a:endParaRPr sz="4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6" name="Google Shape;696;p72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3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2" name="Google Shape;702;p73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유지보수</a:t>
            </a:r>
            <a:endParaRPr/>
          </a:p>
        </p:txBody>
      </p:sp>
      <p:pic>
        <p:nvPicPr>
          <p:cNvPr id="703" name="Google Shape;70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3313" y="2733451"/>
            <a:ext cx="20354177" cy="1266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4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9" name="Google Shape;709;p74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유지보수</a:t>
            </a:r>
            <a:endParaRPr/>
          </a:p>
        </p:txBody>
      </p:sp>
      <p:pic>
        <p:nvPicPr>
          <p:cNvPr id="710" name="Google Shape;71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225" y="3095547"/>
            <a:ext cx="18912717" cy="78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988" y="11106172"/>
            <a:ext cx="1950720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5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7" name="Google Shape;717;p75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유지보수</a:t>
            </a:r>
            <a:endParaRPr/>
          </a:p>
        </p:txBody>
      </p:sp>
      <p:pic>
        <p:nvPicPr>
          <p:cNvPr id="718" name="Google Shape;71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300" y="2895664"/>
            <a:ext cx="19507200" cy="111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35025" y="2943150"/>
            <a:ext cx="13626451" cy="682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6"/>
          <p:cNvSpPr txBox="1"/>
          <p:nvPr>
            <p:ph type="title"/>
          </p:nvPr>
        </p:nvSpPr>
        <p:spPr>
          <a:xfrm>
            <a:off x="1668204" y="1668780"/>
            <a:ext cx="25855800" cy="29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800"/>
              <a:buFont typeface="Roboto"/>
              <a:buNone/>
            </a:pPr>
            <a:r>
              <a:rPr lang="en"/>
              <a:t>Operation Tips</a:t>
            </a:r>
            <a:endParaRPr/>
          </a:p>
        </p:txBody>
      </p:sp>
      <p:sp>
        <p:nvSpPr>
          <p:cNvPr id="725" name="Google Shape;725;p76"/>
          <p:cNvSpPr txBox="1"/>
          <p:nvPr>
            <p:ph idx="4294967295" type="sldNum"/>
          </p:nvPr>
        </p:nvSpPr>
        <p:spPr>
          <a:xfrm>
            <a:off x="28426867" y="15620318"/>
            <a:ext cx="8337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77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Tip1</a:t>
            </a:r>
            <a:endParaRPr/>
          </a:p>
        </p:txBody>
      </p:sp>
      <p:sp>
        <p:nvSpPr>
          <p:cNvPr id="731" name="Google Shape;731;p77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2" name="Google Shape;732;p77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5600"/>
              <a:t>Karpenter를 사용해서 Runner를 구성하고, Scheduler를 구성하세요.</a:t>
            </a:r>
            <a:endParaRPr b="1" sz="56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en" sz="5600"/>
              <a:t>→ 비용이 꽤나 많이 줄어들 수 있습니다.</a:t>
            </a:r>
            <a:endParaRPr b="1" sz="5600"/>
          </a:p>
        </p:txBody>
      </p:sp>
      <p:pic>
        <p:nvPicPr>
          <p:cNvPr id="733" name="Google Shape;73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1825" y="7750906"/>
            <a:ext cx="4035461" cy="392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44537" y="10688280"/>
            <a:ext cx="6593483" cy="328688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77"/>
          <p:cNvSpPr/>
          <p:nvPr/>
        </p:nvSpPr>
        <p:spPr>
          <a:xfrm>
            <a:off x="10047285" y="11964181"/>
            <a:ext cx="807300" cy="73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77"/>
          <p:cNvSpPr/>
          <p:nvPr/>
        </p:nvSpPr>
        <p:spPr>
          <a:xfrm>
            <a:off x="18445998" y="10707205"/>
            <a:ext cx="807300" cy="73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7" name="Google Shape;737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8362" y="10133331"/>
            <a:ext cx="1712078" cy="171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44412" y="9830157"/>
            <a:ext cx="1073838" cy="1073839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77"/>
          <p:cNvSpPr/>
          <p:nvPr/>
        </p:nvSpPr>
        <p:spPr>
          <a:xfrm>
            <a:off x="18445998" y="13037071"/>
            <a:ext cx="807300" cy="73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0" name="Google Shape;740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61174" y="12150298"/>
            <a:ext cx="2508630" cy="2508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1" name="Google Shape;741;p77"/>
          <p:cNvGrpSpPr/>
          <p:nvPr/>
        </p:nvGrpSpPr>
        <p:grpSpPr>
          <a:xfrm>
            <a:off x="11154171" y="6186684"/>
            <a:ext cx="6593588" cy="3286935"/>
            <a:chOff x="2970475" y="1212900"/>
            <a:chExt cx="3126850" cy="1558750"/>
          </a:xfrm>
        </p:grpSpPr>
        <p:pic>
          <p:nvPicPr>
            <p:cNvPr id="742" name="Google Shape;742;p7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70475" y="1212900"/>
              <a:ext cx="3126850" cy="155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3" name="Google Shape;743;p7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 rot="10800000">
              <a:off x="3682325" y="2034925"/>
              <a:ext cx="1651000" cy="297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4" name="Google Shape;744;p7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59050" y="2080250"/>
              <a:ext cx="330325" cy="25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5" name="Google Shape;745;p77"/>
          <p:cNvSpPr/>
          <p:nvPr/>
        </p:nvSpPr>
        <p:spPr>
          <a:xfrm>
            <a:off x="18639758" y="6582968"/>
            <a:ext cx="807300" cy="73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6" name="Google Shape;746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02122" y="6009095"/>
            <a:ext cx="1712078" cy="171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34321" y="5775138"/>
            <a:ext cx="1073838" cy="1073839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77"/>
          <p:cNvSpPr/>
          <p:nvPr/>
        </p:nvSpPr>
        <p:spPr>
          <a:xfrm>
            <a:off x="18639758" y="8201687"/>
            <a:ext cx="807300" cy="73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9" name="Google Shape;749;p77"/>
          <p:cNvCxnSpPr/>
          <p:nvPr/>
        </p:nvCxnSpPr>
        <p:spPr>
          <a:xfrm flipH="1" rot="10800000">
            <a:off x="19655687" y="14781763"/>
            <a:ext cx="2805000" cy="171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750" name="Google Shape;750;p77"/>
          <p:cNvCxnSpPr/>
          <p:nvPr/>
        </p:nvCxnSpPr>
        <p:spPr>
          <a:xfrm>
            <a:off x="21389275" y="9376320"/>
            <a:ext cx="13797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751" name="Google Shape;751;p77"/>
          <p:cNvCxnSpPr/>
          <p:nvPr/>
        </p:nvCxnSpPr>
        <p:spPr>
          <a:xfrm rot="10800000">
            <a:off x="19761174" y="9376320"/>
            <a:ext cx="13797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stealth"/>
            <a:tailEnd len="med" w="med" type="none"/>
          </a:ln>
        </p:spPr>
      </p:cxnSp>
      <p:pic>
        <p:nvPicPr>
          <p:cNvPr id="752" name="Google Shape;752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618662" y="7954670"/>
            <a:ext cx="1188181" cy="1188182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7"/>
          <p:cNvSpPr/>
          <p:nvPr/>
        </p:nvSpPr>
        <p:spPr>
          <a:xfrm>
            <a:off x="10197053" y="7721174"/>
            <a:ext cx="807300" cy="73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8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Tip1</a:t>
            </a:r>
            <a:endParaRPr/>
          </a:p>
        </p:txBody>
      </p:sp>
      <p:sp>
        <p:nvSpPr>
          <p:cNvPr id="759" name="Google Shape;759;p78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0" name="Google Shape;76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425" y="2926064"/>
            <a:ext cx="16459200" cy="124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72138" y="2409064"/>
            <a:ext cx="10415933" cy="13211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9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Tip1</a:t>
            </a:r>
            <a:endParaRPr/>
          </a:p>
        </p:txBody>
      </p:sp>
      <p:sp>
        <p:nvSpPr>
          <p:cNvPr id="767" name="Google Shape;767;p79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8" name="Google Shape;76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763" y="2926085"/>
            <a:ext cx="28944037" cy="119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4050" y="2510063"/>
            <a:ext cx="15216051" cy="13042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CI/CD </a:t>
            </a:r>
            <a:r>
              <a:rPr lang="en"/>
              <a:t>현대화를 하게 된 계기</a:t>
            </a:r>
            <a:endParaRPr/>
          </a:p>
        </p:txBody>
      </p:sp>
      <p:sp>
        <p:nvSpPr>
          <p:cNvPr id="339" name="Google Shape;339;p35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0" name="Google Shape;340;p35"/>
          <p:cNvGrpSpPr/>
          <p:nvPr/>
        </p:nvGrpSpPr>
        <p:grpSpPr>
          <a:xfrm>
            <a:off x="1700280" y="12437871"/>
            <a:ext cx="25862792" cy="2514240"/>
            <a:chOff x="697375" y="5173881"/>
            <a:chExt cx="10788300" cy="1047600"/>
          </a:xfrm>
        </p:grpSpPr>
        <p:sp>
          <p:nvSpPr>
            <p:cNvPr id="341" name="Google Shape;341;p35"/>
            <p:cNvSpPr/>
            <p:nvPr/>
          </p:nvSpPr>
          <p:spPr>
            <a:xfrm flipH="1" rot="-5400000">
              <a:off x="5567725" y="303531"/>
              <a:ext cx="1047600" cy="10788300"/>
            </a:xfrm>
            <a:prstGeom prst="roundRect">
              <a:avLst>
                <a:gd fmla="val 5729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2" name="Google Shape;342;p35"/>
            <p:cNvSpPr txBox="1"/>
            <p:nvPr/>
          </p:nvSpPr>
          <p:spPr>
            <a:xfrm>
              <a:off x="1154174" y="5252301"/>
              <a:ext cx="10184400" cy="8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43890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n" sz="5700">
                  <a:latin typeface="Roboto"/>
                  <a:ea typeface="Roboto"/>
                  <a:cs typeface="Roboto"/>
                  <a:sym typeface="Roboto"/>
                </a:rPr>
                <a:t>SI가 끝난 시점에서 내재화 개발을 통해 효율성, 생산성을 재고</a:t>
              </a:r>
              <a:endParaRPr b="1" sz="3100"/>
            </a:p>
          </p:txBody>
        </p:sp>
        <p:sp>
          <p:nvSpPr>
            <p:cNvPr id="343" name="Google Shape;343;p35"/>
            <p:cNvSpPr/>
            <p:nvPr/>
          </p:nvSpPr>
          <p:spPr>
            <a:xfrm flipH="1" rot="-5400000">
              <a:off x="219326" y="5651931"/>
              <a:ext cx="1047600" cy="91500"/>
            </a:xfrm>
            <a:prstGeom prst="rect">
              <a:avLst/>
            </a:prstGeom>
            <a:gradFill>
              <a:gsLst>
                <a:gs pos="0">
                  <a:srgbClr val="3C95FF"/>
                </a:gs>
                <a:gs pos="100000">
                  <a:srgbClr val="14D071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44" name="Google Shape;344;p35"/>
          <p:cNvGrpSpPr/>
          <p:nvPr/>
        </p:nvGrpSpPr>
        <p:grpSpPr>
          <a:xfrm>
            <a:off x="1700283" y="6443144"/>
            <a:ext cx="25862792" cy="2514242"/>
            <a:chOff x="697376" y="2676078"/>
            <a:chExt cx="10788300" cy="1047601"/>
          </a:xfrm>
        </p:grpSpPr>
        <p:sp>
          <p:nvSpPr>
            <p:cNvPr id="345" name="Google Shape;345;p35"/>
            <p:cNvSpPr/>
            <p:nvPr/>
          </p:nvSpPr>
          <p:spPr>
            <a:xfrm flipH="1" rot="-5400000">
              <a:off x="5567726" y="-2194272"/>
              <a:ext cx="1047600" cy="10788300"/>
            </a:xfrm>
            <a:prstGeom prst="roundRect">
              <a:avLst>
                <a:gd fmla="val 5729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6" name="Google Shape;346;p35"/>
            <p:cNvSpPr txBox="1"/>
            <p:nvPr/>
          </p:nvSpPr>
          <p:spPr>
            <a:xfrm>
              <a:off x="1154174" y="2754499"/>
              <a:ext cx="10184400" cy="8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43890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n" sz="5700">
                  <a:latin typeface="Roboto"/>
                  <a:ea typeface="Roboto"/>
                  <a:cs typeface="Roboto"/>
                  <a:sym typeface="Roboto"/>
                </a:rPr>
                <a:t>Public/Private Cloud, Private Server등 하이브리드로 구성된 서비스 환경</a:t>
              </a:r>
              <a:endParaRPr b="1" sz="3100"/>
            </a:p>
          </p:txBody>
        </p:sp>
        <p:sp>
          <p:nvSpPr>
            <p:cNvPr id="347" name="Google Shape;347;p35"/>
            <p:cNvSpPr/>
            <p:nvPr/>
          </p:nvSpPr>
          <p:spPr>
            <a:xfrm flipH="1" rot="-5400000">
              <a:off x="219326" y="3154129"/>
              <a:ext cx="10476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3C95FF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48" name="Google Shape;348;p35"/>
          <p:cNvGrpSpPr/>
          <p:nvPr/>
        </p:nvGrpSpPr>
        <p:grpSpPr>
          <a:xfrm>
            <a:off x="1700283" y="9440509"/>
            <a:ext cx="25862792" cy="2514242"/>
            <a:chOff x="697376" y="3924980"/>
            <a:chExt cx="10788300" cy="1047601"/>
          </a:xfrm>
        </p:grpSpPr>
        <p:sp>
          <p:nvSpPr>
            <p:cNvPr id="349" name="Google Shape;349;p35"/>
            <p:cNvSpPr/>
            <p:nvPr/>
          </p:nvSpPr>
          <p:spPr>
            <a:xfrm flipH="1" rot="-5400000">
              <a:off x="5567726" y="-945371"/>
              <a:ext cx="1047600" cy="10788300"/>
            </a:xfrm>
            <a:prstGeom prst="roundRect">
              <a:avLst>
                <a:gd fmla="val 5729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0" name="Google Shape;350;p35"/>
            <p:cNvSpPr txBox="1"/>
            <p:nvPr/>
          </p:nvSpPr>
          <p:spPr>
            <a:xfrm>
              <a:off x="1154174" y="4003401"/>
              <a:ext cx="10184400" cy="8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43890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n" sz="5700">
                  <a:latin typeface="Roboto"/>
                  <a:ea typeface="Roboto"/>
                  <a:cs typeface="Roboto"/>
                  <a:sym typeface="Roboto"/>
                </a:rPr>
                <a:t>Public Cloud의 89개 Micro/batch services * 4개의 환경</a:t>
              </a:r>
              <a:endParaRPr b="0" i="0" sz="5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p35"/>
            <p:cNvSpPr/>
            <p:nvPr/>
          </p:nvSpPr>
          <p:spPr>
            <a:xfrm flipH="1" rot="-5400000">
              <a:off x="219327" y="4403031"/>
              <a:ext cx="10476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6B27A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2" name="Google Shape;352;p35"/>
          <p:cNvGrpSpPr/>
          <p:nvPr/>
        </p:nvGrpSpPr>
        <p:grpSpPr>
          <a:xfrm>
            <a:off x="1700283" y="3445774"/>
            <a:ext cx="25862792" cy="2514242"/>
            <a:chOff x="697376" y="1427174"/>
            <a:chExt cx="10788300" cy="1047601"/>
          </a:xfrm>
        </p:grpSpPr>
        <p:sp>
          <p:nvSpPr>
            <p:cNvPr id="353" name="Google Shape;353;p35"/>
            <p:cNvSpPr/>
            <p:nvPr/>
          </p:nvSpPr>
          <p:spPr>
            <a:xfrm flipH="1" rot="-5400000">
              <a:off x="5567726" y="-3443176"/>
              <a:ext cx="1047600" cy="10788300"/>
            </a:xfrm>
            <a:prstGeom prst="roundRect">
              <a:avLst>
                <a:gd fmla="val 5729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rotWithShape="0" algn="ctr" dir="5400000" dist="50800">
                <a:srgbClr val="000000">
                  <a:alpha val="902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t/>
              </a:r>
              <a:endParaRPr b="1" i="0" sz="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4" name="Google Shape;354;p35"/>
            <p:cNvSpPr txBox="1"/>
            <p:nvPr/>
          </p:nvSpPr>
          <p:spPr>
            <a:xfrm>
              <a:off x="1154174" y="1505595"/>
              <a:ext cx="10184400" cy="8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438900" wrap="square" tIns="0">
              <a:noAutofit/>
            </a:bodyPr>
            <a:lstStyle/>
            <a:p>
              <a:pPr indent="0" lvl="0" marL="0" rtl="0" algn="l">
                <a:lnSpc>
                  <a:spcPct val="114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n" sz="5700">
                  <a:latin typeface="Roboto"/>
                  <a:ea typeface="Roboto"/>
                  <a:cs typeface="Roboto"/>
                  <a:sym typeface="Roboto"/>
                </a:rPr>
                <a:t>SI 프로젝트를 위해 구성된 파이프라인</a:t>
              </a:r>
              <a:endParaRPr sz="57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5" name="Google Shape;355;p35"/>
            <p:cNvSpPr/>
            <p:nvPr/>
          </p:nvSpPr>
          <p:spPr>
            <a:xfrm flipH="1" rot="-5400000">
              <a:off x="219326" y="1905225"/>
              <a:ext cx="1047600" cy="91500"/>
            </a:xfrm>
            <a:prstGeom prst="rect">
              <a:avLst/>
            </a:prstGeom>
            <a:gradFill>
              <a:gsLst>
                <a:gs pos="0">
                  <a:srgbClr val="4F00FF"/>
                </a:gs>
                <a:gs pos="100000">
                  <a:srgbClr val="FF0078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09675" lIns="219425" spcFirstLastPara="1" rIns="219425" wrap="square" tIns="109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0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Tip 2</a:t>
            </a:r>
            <a:endParaRPr/>
          </a:p>
        </p:txBody>
      </p:sp>
      <p:sp>
        <p:nvSpPr>
          <p:cNvPr id="775" name="Google Shape;775;p80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6" name="Google Shape;776;p80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5600"/>
              <a:t>Cache를 쓸 때는 Global이 아닌 필요한 Phase에서만 사용하세요.</a:t>
            </a:r>
            <a:endParaRPr b="1" sz="56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en" sz="5600"/>
              <a:t>→ Disk Pressure의 원인이 될 수 있습니다.</a:t>
            </a:r>
            <a:endParaRPr b="1" sz="5600"/>
          </a:p>
        </p:txBody>
      </p:sp>
      <p:pic>
        <p:nvPicPr>
          <p:cNvPr id="777" name="Google Shape;77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550" y="5467380"/>
            <a:ext cx="27023698" cy="89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81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Tip 2</a:t>
            </a:r>
            <a:endParaRPr/>
          </a:p>
        </p:txBody>
      </p:sp>
      <p:sp>
        <p:nvSpPr>
          <p:cNvPr id="783" name="Google Shape;783;p81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4" name="Google Shape;78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425229"/>
            <a:ext cx="17136926" cy="110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1725" y="2092400"/>
            <a:ext cx="12913102" cy="134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81"/>
          <p:cNvSpPr/>
          <p:nvPr/>
        </p:nvSpPr>
        <p:spPr>
          <a:xfrm>
            <a:off x="19309775" y="12411375"/>
            <a:ext cx="1125600" cy="1056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7" name="Google Shape;787;p81"/>
          <p:cNvSpPr/>
          <p:nvPr/>
        </p:nvSpPr>
        <p:spPr>
          <a:xfrm>
            <a:off x="25374675" y="12411375"/>
            <a:ext cx="1125600" cy="1056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2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Tip 2</a:t>
            </a:r>
            <a:endParaRPr/>
          </a:p>
        </p:txBody>
      </p:sp>
      <p:sp>
        <p:nvSpPr>
          <p:cNvPr id="793" name="Google Shape;793;p82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4" name="Google Shape;79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088" y="4120105"/>
            <a:ext cx="26420277" cy="82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83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Tip 2</a:t>
            </a:r>
            <a:endParaRPr/>
          </a:p>
        </p:txBody>
      </p:sp>
      <p:sp>
        <p:nvSpPr>
          <p:cNvPr id="800" name="Google Shape;800;p83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1" name="Google Shape;80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500" y="2489863"/>
            <a:ext cx="21210225" cy="595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500" y="8458276"/>
            <a:ext cx="21210225" cy="7094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84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Tip 2</a:t>
            </a:r>
            <a:endParaRPr/>
          </a:p>
        </p:txBody>
      </p:sp>
      <p:sp>
        <p:nvSpPr>
          <p:cNvPr id="808" name="Google Shape;808;p84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9" name="Google Shape;80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8100" y="5383514"/>
            <a:ext cx="17106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84"/>
          <p:cNvPicPr preferRelativeResize="0"/>
          <p:nvPr/>
        </p:nvPicPr>
        <p:blipFill rotWithShape="1">
          <a:blip r:embed="rId4">
            <a:alphaModFix/>
          </a:blip>
          <a:srcRect b="0" l="0" r="3698" t="12793"/>
          <a:stretch/>
        </p:blipFill>
        <p:spPr>
          <a:xfrm>
            <a:off x="21276288" y="3802625"/>
            <a:ext cx="5308525" cy="9311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5"/>
          <p:cNvSpPr txBox="1"/>
          <p:nvPr>
            <p:ph type="title"/>
          </p:nvPr>
        </p:nvSpPr>
        <p:spPr>
          <a:xfrm>
            <a:off x="1687829" y="1808266"/>
            <a:ext cx="25885500" cy="3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00"/>
              <a:buFont typeface="Roboto Medium"/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816" name="Google Shape;816;p85"/>
          <p:cNvSpPr txBox="1"/>
          <p:nvPr>
            <p:ph idx="1" type="subTitle"/>
          </p:nvPr>
        </p:nvSpPr>
        <p:spPr>
          <a:xfrm>
            <a:off x="1687824" y="5467351"/>
            <a:ext cx="25885500" cy="22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</a:pPr>
            <a:r>
              <a:rPr lang="en"/>
              <a:t>질문은 언제든 환영입니다.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</a:pPr>
            <a:r>
              <a:rPr lang="en"/>
              <a:t>LinkedIn으로도 주셔도 됩니다 :)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CI/CD 현대화를 하게 된 계기</a:t>
            </a:r>
            <a:endParaRPr/>
          </a:p>
        </p:txBody>
      </p:sp>
      <p:sp>
        <p:nvSpPr>
          <p:cNvPr id="361" name="Google Shape;361;p36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2" name="Google Shape;3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025" y="3042543"/>
            <a:ext cx="27802752" cy="108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7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8" name="Google Shape;368;p37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"/>
              <a:t>하지만 기존 파이프라인 권한을 얻기 위해선…</a:t>
            </a:r>
            <a:endParaRPr/>
          </a:p>
        </p:txBody>
      </p:sp>
      <p:pic>
        <p:nvPicPr>
          <p:cNvPr id="369" name="Google Shape;3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3325" y="2992032"/>
            <a:ext cx="11594125" cy="109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8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그렇다면 해야할 것은…</a:t>
            </a:r>
            <a:endParaRPr/>
          </a:p>
        </p:txBody>
      </p:sp>
      <p:sp>
        <p:nvSpPr>
          <p:cNvPr id="375" name="Google Shape;375;p38"/>
          <p:cNvSpPr txBox="1"/>
          <p:nvPr>
            <p:ph idx="1" type="body"/>
          </p:nvPr>
        </p:nvSpPr>
        <p:spPr>
          <a:xfrm>
            <a:off x="1642262" y="3357677"/>
            <a:ext cx="25877700" cy="11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6500"/>
              <a:t>기존 파이프라인을 분석하고, 어떻게 더 효율적으로 바꿀 것인가에 대한 고민</a:t>
            </a:r>
            <a:endParaRPr b="1" sz="6500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6100"/>
              <a:t>→ 목표는 </a:t>
            </a:r>
            <a:r>
              <a:rPr b="1" lang="en" sz="6100" u="sng"/>
              <a:t>가시성도 확보해야하고, 운영 안정성, 유지 보수의 편리함까지</a:t>
            </a:r>
            <a:endParaRPr b="1" sz="6100" u="sng"/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6100">
                <a:solidFill>
                  <a:srgbClr val="FF0000"/>
                </a:solidFill>
              </a:rPr>
              <a:t>→ 기존 Private 환경 Jenkins에 대한 권한과 코드를 분석</a:t>
            </a:r>
            <a:endParaRPr b="1" sz="61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b="1" lang="en" sz="6100">
                <a:solidFill>
                  <a:srgbClr val="FF0000"/>
                </a:solidFill>
              </a:rPr>
              <a:t>→ 그런데 코드의 History가…?</a:t>
            </a:r>
            <a:endParaRPr b="1" sz="6100">
              <a:solidFill>
                <a:srgbClr val="FF0000"/>
              </a:solidFill>
            </a:endParaRPr>
          </a:p>
        </p:txBody>
      </p:sp>
      <p:sp>
        <p:nvSpPr>
          <p:cNvPr id="376" name="Google Shape;376;p38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9"/>
          <p:cNvSpPr txBox="1"/>
          <p:nvPr>
            <p:ph idx="12" type="sldNum"/>
          </p:nvPr>
        </p:nvSpPr>
        <p:spPr>
          <a:xfrm>
            <a:off x="28426867" y="15620318"/>
            <a:ext cx="834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2" name="Google Shape;382;p39"/>
          <p:cNvSpPr txBox="1"/>
          <p:nvPr>
            <p:ph type="title"/>
          </p:nvPr>
        </p:nvSpPr>
        <p:spPr>
          <a:xfrm>
            <a:off x="1668775" y="858739"/>
            <a:ext cx="259080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00"/>
              <a:buFont typeface="Roboto"/>
              <a:buNone/>
            </a:pPr>
            <a:r>
              <a:rPr lang="en"/>
              <a:t>그렇다면 해야할 것은…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t/>
            </a:r>
            <a:endParaRPr/>
          </a:p>
        </p:txBody>
      </p:sp>
      <p:pic>
        <p:nvPicPr>
          <p:cNvPr id="383" name="Google Shape;3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7338" y="3899438"/>
            <a:ext cx="16166125" cy="91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D_generic_2024_v2">
  <a:themeElements>
    <a:clrScheme name="Old DD Palette_1">
      <a:dk1>
        <a:srgbClr val="000000"/>
      </a:dk1>
      <a:lt1>
        <a:srgbClr val="FFFFFF"/>
      </a:lt1>
      <a:dk2>
        <a:srgbClr val="6B27AC"/>
      </a:dk2>
      <a:lt2>
        <a:srgbClr val="969EA5"/>
      </a:lt2>
      <a:accent1>
        <a:srgbClr val="14D071"/>
      </a:accent1>
      <a:accent2>
        <a:srgbClr val="3C95FF"/>
      </a:accent2>
      <a:accent3>
        <a:srgbClr val="FF6D56"/>
      </a:accent3>
      <a:accent4>
        <a:srgbClr val="00C3C3"/>
      </a:accent4>
      <a:accent5>
        <a:srgbClr val="FFAA2E"/>
      </a:accent5>
      <a:accent6>
        <a:srgbClr val="FF0078"/>
      </a:accent6>
      <a:hlink>
        <a:srgbClr val="7700FF"/>
      </a:hlink>
      <a:folHlink>
        <a:srgbClr val="34005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